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8" r:id="rId3"/>
    <p:sldId id="261" r:id="rId4"/>
    <p:sldId id="265" r:id="rId5"/>
    <p:sldId id="262" r:id="rId6"/>
    <p:sldId id="272" r:id="rId7"/>
    <p:sldId id="270" r:id="rId8"/>
    <p:sldId id="263" r:id="rId9"/>
    <p:sldId id="273" r:id="rId10"/>
    <p:sldId id="274" r:id="rId11"/>
    <p:sldId id="271"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33CC33"/>
    <a:srgbClr val="0066FF"/>
    <a:srgbClr val="9900CC"/>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CA498BD-36B8-A069-2846-7750A16A44D3}" v="78" dt="2020-03-24T15:32:37.96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varScale="1">
        <p:scale>
          <a:sx n="92" d="100"/>
          <a:sy n="92" d="100"/>
        </p:scale>
        <p:origin x="24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3/24/2020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3/24/2020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3/24/2020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3/24/2020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3/24/2020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3/24/2020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3/24/2020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hyperlink" Target="http://www.careeronestop.org/Toolkit/Careers/interest-assessment-riasec-scores.aspx?answers=311522111544234421132431123411&amp;lang=en" TargetMode="External"/><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4.emf"/><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6.xml"/><Relationship Id="rId4" Type="http://schemas.openxmlformats.org/officeDocument/2006/relationships/hyperlink" Target="https://www.brainyquote.com/quotes/robert_frost_101324"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4" descr="Logo">
            <a:extLst>
              <a:ext uri="{FF2B5EF4-FFF2-40B4-BE49-F238E27FC236}">
                <a16:creationId xmlns:a16="http://schemas.microsoft.com/office/drawing/2014/main" id="{C2C4AF9E-9809-4C9A-A825-17F364D4B98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820685" y="4871951"/>
            <a:ext cx="1110036" cy="1411332"/>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33B35F97-B50E-4F93-9225-200BB336A4CD}"/>
              </a:ext>
            </a:extLst>
          </p:cNvPr>
          <p:cNvSpPr/>
          <p:nvPr/>
        </p:nvSpPr>
        <p:spPr>
          <a:xfrm>
            <a:off x="8959844" y="6274103"/>
            <a:ext cx="3189200" cy="523220"/>
          </a:xfrm>
          <a:prstGeom prst="rect">
            <a:avLst/>
          </a:prstGeom>
        </p:spPr>
        <p:txBody>
          <a:bodyPr wrap="square" anchor="t">
            <a:spAutoFit/>
          </a:bodyPr>
          <a:lstStyle/>
          <a:p>
            <a:r>
              <a:rPr lang="en-US" sz="1400">
                <a:latin typeface="Comic Sans MS"/>
              </a:rPr>
              <a:t>Brandy K. Nicholson, LPC NCC RPT</a:t>
            </a:r>
          </a:p>
          <a:p>
            <a:r>
              <a:rPr lang="en-US" sz="1400">
                <a:latin typeface="Comic Sans MS"/>
              </a:rPr>
              <a:t>School Counselor, HCES 2020</a:t>
            </a:r>
            <a:endParaRPr lang="en-US" sz="1400">
              <a:latin typeface="Comic Sans MS" panose="030F0702030302020204" pitchFamily="66" charset="0"/>
            </a:endParaRPr>
          </a:p>
        </p:txBody>
      </p:sp>
      <p:pic>
        <p:nvPicPr>
          <p:cNvPr id="5" name="Picture 2" descr="Logo">
            <a:extLst>
              <a:ext uri="{FF2B5EF4-FFF2-40B4-BE49-F238E27FC236}">
                <a16:creationId xmlns:a16="http://schemas.microsoft.com/office/drawing/2014/main" id="{4B882A27-A3C1-4865-B437-C167AA62A70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54767" y="183424"/>
            <a:ext cx="5105400" cy="64911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1092052"/>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4" descr="Logo">
            <a:extLst>
              <a:ext uri="{FF2B5EF4-FFF2-40B4-BE49-F238E27FC236}">
                <a16:creationId xmlns:a16="http://schemas.microsoft.com/office/drawing/2014/main" id="{C2C4AF9E-9809-4C9A-A825-17F364D4B98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820685" y="4871951"/>
            <a:ext cx="1110036" cy="1411332"/>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33B35F97-B50E-4F93-9225-200BB336A4CD}"/>
              </a:ext>
            </a:extLst>
          </p:cNvPr>
          <p:cNvSpPr/>
          <p:nvPr/>
        </p:nvSpPr>
        <p:spPr>
          <a:xfrm>
            <a:off x="9060832" y="6274103"/>
            <a:ext cx="3088212" cy="523220"/>
          </a:xfrm>
          <a:prstGeom prst="rect">
            <a:avLst/>
          </a:prstGeom>
        </p:spPr>
        <p:txBody>
          <a:bodyPr wrap="square" anchor="t">
            <a:spAutoFit/>
          </a:bodyPr>
          <a:lstStyle/>
          <a:p>
            <a:r>
              <a:rPr lang="en-US" sz="1400">
                <a:latin typeface="Comic Sans MS"/>
              </a:rPr>
              <a:t>Brandy K. Nicholson, LPC NCC RPT</a:t>
            </a:r>
            <a:endParaRPr lang="en-US" sz="1400">
              <a:ea typeface="+mn-lt"/>
              <a:cs typeface="+mn-lt"/>
            </a:endParaRPr>
          </a:p>
          <a:p>
            <a:r>
              <a:rPr lang="en-US" sz="1400">
                <a:latin typeface="Comic Sans MS"/>
              </a:rPr>
              <a:t>School Counselor, HCES 2020</a:t>
            </a:r>
            <a:endParaRPr lang="en-US"/>
          </a:p>
        </p:txBody>
      </p:sp>
      <p:sp>
        <p:nvSpPr>
          <p:cNvPr id="8" name="Title 1">
            <a:extLst>
              <a:ext uri="{FF2B5EF4-FFF2-40B4-BE49-F238E27FC236}">
                <a16:creationId xmlns:a16="http://schemas.microsoft.com/office/drawing/2014/main" id="{46806A30-2072-45A3-9776-047A4A873844}"/>
              </a:ext>
            </a:extLst>
          </p:cNvPr>
          <p:cNvSpPr txBox="1">
            <a:spLocks/>
          </p:cNvSpPr>
          <p:nvPr/>
        </p:nvSpPr>
        <p:spPr>
          <a:xfrm>
            <a:off x="41681" y="266106"/>
            <a:ext cx="9177867" cy="918886"/>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4500" b="1" spc="300" dirty="0">
                <a:solidFill>
                  <a:srgbClr val="9900CC"/>
                </a:solidFill>
                <a:latin typeface="Papyrus" panose="03070502060502030205" pitchFamily="66" charset="0"/>
              </a:rPr>
              <a:t>How are you going to get there?</a:t>
            </a:r>
          </a:p>
        </p:txBody>
      </p:sp>
      <p:sp>
        <p:nvSpPr>
          <p:cNvPr id="2" name="Rectangle 1">
            <a:extLst>
              <a:ext uri="{FF2B5EF4-FFF2-40B4-BE49-F238E27FC236}">
                <a16:creationId xmlns:a16="http://schemas.microsoft.com/office/drawing/2014/main" id="{2E6B30D9-15FD-420D-92DC-FC24025B3EAC}"/>
              </a:ext>
            </a:extLst>
          </p:cNvPr>
          <p:cNvSpPr/>
          <p:nvPr/>
        </p:nvSpPr>
        <p:spPr>
          <a:xfrm>
            <a:off x="1582614" y="1503216"/>
            <a:ext cx="6096000" cy="3851567"/>
          </a:xfrm>
          <a:prstGeom prst="rect">
            <a:avLst/>
          </a:prstGeom>
        </p:spPr>
        <p:txBody>
          <a:bodyPr>
            <a:spAutoFit/>
          </a:bodyPr>
          <a:lstStyle/>
          <a:p>
            <a:pPr marL="742950" marR="0" lvl="1" indent="-285750">
              <a:lnSpc>
                <a:spcPct val="115000"/>
              </a:lnSpc>
              <a:spcBef>
                <a:spcPts val="0"/>
              </a:spcBef>
              <a:spcAft>
                <a:spcPts val="0"/>
              </a:spcAft>
              <a:buFont typeface="Symbol" panose="05050102010706020507" pitchFamily="18" charset="2"/>
              <a:buChar char=""/>
              <a:tabLst>
                <a:tab pos="800100" algn="l"/>
              </a:tabLst>
            </a:pPr>
            <a:r>
              <a:rPr lang="en-US" sz="1200">
                <a:latin typeface="Arial Narrow" panose="020B0606020202030204" pitchFamily="34" charset="0"/>
                <a:ea typeface="Calibri" panose="020F0502020204030204" pitchFamily="34" charset="0"/>
                <a:cs typeface="Times New Roman" panose="02020603050405020304" pitchFamily="18" charset="0"/>
              </a:rPr>
              <a:t>3 </a:t>
            </a:r>
            <a:r>
              <a:rPr lang="en-US" sz="1200" dirty="0">
                <a:latin typeface="Arial Narrow" panose="020B0606020202030204" pitchFamily="34" charset="0"/>
                <a:ea typeface="Calibri" panose="020F0502020204030204" pitchFamily="34" charset="0"/>
                <a:cs typeface="Times New Roman" panose="02020603050405020304" pitchFamily="18" charset="0"/>
              </a:rPr>
              <a:t>clusters for 2</a:t>
            </a:r>
            <a:r>
              <a:rPr lang="en-US" sz="1200" baseline="30000" dirty="0">
                <a:latin typeface="Arial Narrow" panose="020B0606020202030204" pitchFamily="34" charset="0"/>
                <a:ea typeface="Calibri" panose="020F0502020204030204" pitchFamily="34" charset="0"/>
                <a:cs typeface="Times New Roman" panose="02020603050405020304" pitchFamily="18" charset="0"/>
              </a:rPr>
              <a:t>nd</a:t>
            </a:r>
            <a:r>
              <a:rPr lang="en-US" sz="1200" dirty="0">
                <a:latin typeface="Arial Narrow" panose="020B0606020202030204" pitchFamily="34" charset="0"/>
                <a:ea typeface="Calibri" panose="020F0502020204030204" pitchFamily="34" charset="0"/>
                <a:cs typeface="Times New Roman" panose="02020603050405020304" pitchFamily="18" charset="0"/>
              </a:rPr>
              <a:t> grade </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marL="571500" marR="0">
              <a:lnSpc>
                <a:spcPct val="115000"/>
              </a:lnSpc>
              <a:spcBef>
                <a:spcPts val="0"/>
              </a:spcBef>
              <a:spcAft>
                <a:spcPts val="0"/>
              </a:spcAft>
            </a:pPr>
            <a:r>
              <a:rPr lang="en-US" sz="1200" dirty="0">
                <a:latin typeface="Arial Narrow" panose="020B0606020202030204" pitchFamily="34" charset="0"/>
                <a:ea typeface="Calibri" panose="020F0502020204030204" pitchFamily="34" charset="0"/>
                <a:cs typeface="Times New Roman" panose="02020603050405020304" pitchFamily="18" charset="0"/>
              </a:rPr>
              <a:t> </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15000"/>
              </a:lnSpc>
              <a:spcBef>
                <a:spcPts val="0"/>
              </a:spcBef>
              <a:spcAft>
                <a:spcPts val="0"/>
              </a:spcAft>
              <a:buFont typeface="+mj-lt"/>
              <a:buAutoNum type="romanLcPeriod"/>
              <a:tabLst>
                <a:tab pos="1371600" algn="l"/>
              </a:tabLst>
            </a:pPr>
            <a:r>
              <a:rPr lang="en-US" sz="1200" dirty="0">
                <a:latin typeface="Arial Narrow" panose="020B0606020202030204" pitchFamily="34" charset="0"/>
                <a:ea typeface="Calibri" panose="020F0502020204030204" pitchFamily="34" charset="0"/>
                <a:cs typeface="Times New Roman" panose="02020603050405020304" pitchFamily="18" charset="0"/>
              </a:rPr>
              <a:t>Arts, A/V Technology &amp; Communications </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Font typeface="Wingdings" panose="05000000000000000000" pitchFamily="2" charset="2"/>
              <a:buChar char=""/>
              <a:tabLst>
                <a:tab pos="1828800" algn="l"/>
              </a:tabLst>
            </a:pPr>
            <a:r>
              <a:rPr lang="en-US" sz="900" dirty="0">
                <a:solidFill>
                  <a:srgbClr val="333333"/>
                </a:solidFill>
                <a:latin typeface="Arial" panose="020B0604020202020204" pitchFamily="34" charset="0"/>
                <a:ea typeface="Calibri" panose="020F0502020204030204" pitchFamily="34" charset="0"/>
                <a:cs typeface="Times New Roman" panose="02020603050405020304" pitchFamily="18" charset="0"/>
              </a:rPr>
              <a:t>In the Arts, Audio/Visual Technology, and Communications cluster, you have two avenues. One is to be the performer or artist. The other is to work behind the scenes to make the performance or publication happen. As a reporter, actor, or fine artist, you would use your creative talents. To assure that a concert or magazine is successful, you would use computers and sound equipment. The occupations in this cluster allow you to use your creativity, talent, and technical skills.</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15000"/>
              </a:lnSpc>
              <a:spcBef>
                <a:spcPts val="0"/>
              </a:spcBef>
              <a:spcAft>
                <a:spcPts val="0"/>
              </a:spcAft>
              <a:buFont typeface="+mj-lt"/>
              <a:buAutoNum type="romanLcPeriod"/>
              <a:tabLst>
                <a:tab pos="1371600" algn="l"/>
              </a:tabLst>
            </a:pPr>
            <a:r>
              <a:rPr lang="en-US" sz="1200" dirty="0">
                <a:latin typeface="Arial Narrow" panose="020B0606020202030204" pitchFamily="34" charset="0"/>
                <a:ea typeface="Calibri" panose="020F0502020204030204" pitchFamily="34" charset="0"/>
                <a:cs typeface="Times New Roman" panose="02020603050405020304" pitchFamily="18" charset="0"/>
              </a:rPr>
              <a:t>Health Science </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Font typeface="Wingdings" panose="05000000000000000000" pitchFamily="2" charset="2"/>
              <a:buChar char=""/>
              <a:tabLst>
                <a:tab pos="1828800" algn="l"/>
              </a:tabLst>
            </a:pPr>
            <a:r>
              <a:rPr lang="en-US" sz="900" dirty="0">
                <a:solidFill>
                  <a:srgbClr val="333333"/>
                </a:solidFill>
                <a:latin typeface="Arial" panose="020B0604020202020204" pitchFamily="34" charset="0"/>
                <a:ea typeface="Calibri" panose="020F0502020204030204" pitchFamily="34" charset="0"/>
                <a:cs typeface="Times New Roman" panose="02020603050405020304" pitchFamily="18" charset="0"/>
              </a:rPr>
              <a:t>In the Health Science cluster you would promote health and wellness or diagnose and treat injuries and disease. You could work directly with people. Or you could work in laboratories to get information used in research or diagnosis. Health service employees go to work at a variety of different sites. Some work in hospitals, offices, or laboratories. Others work on cruise ships, at sports arenas, or within communities.</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15000"/>
              </a:lnSpc>
              <a:spcBef>
                <a:spcPts val="0"/>
              </a:spcBef>
              <a:spcAft>
                <a:spcPts val="0"/>
              </a:spcAft>
              <a:buFont typeface="+mj-lt"/>
              <a:buAutoNum type="romanLcPeriod"/>
              <a:tabLst>
                <a:tab pos="1371600" algn="l"/>
              </a:tabLst>
            </a:pPr>
            <a:r>
              <a:rPr lang="en-US" sz="1200" dirty="0">
                <a:latin typeface="Arial Narrow" panose="020B0606020202030204" pitchFamily="34" charset="0"/>
                <a:ea typeface="Calibri" panose="020F0502020204030204" pitchFamily="34" charset="0"/>
                <a:cs typeface="Times New Roman" panose="02020603050405020304" pitchFamily="18" charset="0"/>
              </a:rPr>
              <a:t>Education &amp; Training </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Font typeface="Wingdings" panose="05000000000000000000" pitchFamily="2" charset="2"/>
              <a:buChar char=""/>
              <a:tabLst>
                <a:tab pos="1828800" algn="l"/>
              </a:tabLst>
            </a:pPr>
            <a:r>
              <a:rPr lang="en-US" sz="900" dirty="0">
                <a:solidFill>
                  <a:srgbClr val="333333"/>
                </a:solidFill>
                <a:latin typeface="Arial" panose="020B0604020202020204" pitchFamily="34" charset="0"/>
                <a:ea typeface="Calibri" panose="020F0502020204030204" pitchFamily="34" charset="0"/>
                <a:cs typeface="Times New Roman" panose="02020603050405020304" pitchFamily="18" charset="0"/>
              </a:rPr>
              <a:t>In the Education and Training cluster, you would have the opportunity to guide and train young people. As a teacher, you could influence young lives. In addition, you could support the work of the classroom teacher as a counselor, librarian, or principal. If you are interested in working with adults, you could provide training to employees in a business. Each of these settings provides you with the chance to help people learn and improve their lives.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59043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1.66667E-6 -7.40741E-7 L 1.66667E-6 -0.07222 " pathEditMode="relative" rAng="0" ptsTypes="AA">
                                      <p:cBhvr>
                                        <p:cTn id="6" dur="500" accel="50000" decel="50000" autoRev="1" fill="hold">
                                          <p:stCondLst>
                                            <p:cond delay="0"/>
                                          </p:stCondLst>
                                        </p:cTn>
                                        <p:tgtEl>
                                          <p:spTgt spid="8"/>
                                        </p:tgtEl>
                                        <p:attrNameLst>
                                          <p:attrName>ppt_x</p:attrName>
                                          <p:attrName>ppt_y</p:attrName>
                                        </p:attrNameLst>
                                      </p:cBhvr>
                                      <p:rCtr x="0" y="-3611"/>
                                    </p:animMotion>
                                    <p:animRot by="1500000">
                                      <p:cBhvr>
                                        <p:cTn id="7" dur="250" fill="hold">
                                          <p:stCondLst>
                                            <p:cond delay="0"/>
                                          </p:stCondLst>
                                        </p:cTn>
                                        <p:tgtEl>
                                          <p:spTgt spid="8"/>
                                        </p:tgtEl>
                                        <p:attrNameLst>
                                          <p:attrName>r</p:attrName>
                                        </p:attrNameLst>
                                      </p:cBhvr>
                                    </p:animRot>
                                    <p:animRot by="-1500000">
                                      <p:cBhvr>
                                        <p:cTn id="8" dur="250" fill="hold">
                                          <p:stCondLst>
                                            <p:cond delay="250"/>
                                          </p:stCondLst>
                                        </p:cTn>
                                        <p:tgtEl>
                                          <p:spTgt spid="8"/>
                                        </p:tgtEl>
                                        <p:attrNameLst>
                                          <p:attrName>r</p:attrName>
                                        </p:attrNameLst>
                                      </p:cBhvr>
                                    </p:animRot>
                                    <p:animRot by="-1500000">
                                      <p:cBhvr>
                                        <p:cTn id="9" dur="250" fill="hold">
                                          <p:stCondLst>
                                            <p:cond delay="500"/>
                                          </p:stCondLst>
                                        </p:cTn>
                                        <p:tgtEl>
                                          <p:spTgt spid="8"/>
                                        </p:tgtEl>
                                        <p:attrNameLst>
                                          <p:attrName>r</p:attrName>
                                        </p:attrNameLst>
                                      </p:cBhvr>
                                    </p:animRot>
                                    <p:animRot by="1500000">
                                      <p:cBhvr>
                                        <p:cTn id="10" dur="250" fill="hold">
                                          <p:stCondLst>
                                            <p:cond delay="750"/>
                                          </p:stCondLst>
                                        </p:cTn>
                                        <p:tgtEl>
                                          <p:spTgt spid="8"/>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4" descr="Logo">
            <a:extLst>
              <a:ext uri="{FF2B5EF4-FFF2-40B4-BE49-F238E27FC236}">
                <a16:creationId xmlns:a16="http://schemas.microsoft.com/office/drawing/2014/main" id="{C2C4AF9E-9809-4C9A-A825-17F364D4B98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820685" y="4871951"/>
            <a:ext cx="1110036" cy="1411332"/>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33B35F97-B50E-4F93-9225-200BB336A4CD}"/>
              </a:ext>
            </a:extLst>
          </p:cNvPr>
          <p:cNvSpPr/>
          <p:nvPr/>
        </p:nvSpPr>
        <p:spPr>
          <a:xfrm>
            <a:off x="9079193" y="6274103"/>
            <a:ext cx="3069851" cy="523220"/>
          </a:xfrm>
          <a:prstGeom prst="rect">
            <a:avLst/>
          </a:prstGeom>
        </p:spPr>
        <p:txBody>
          <a:bodyPr wrap="square" anchor="t">
            <a:spAutoFit/>
          </a:bodyPr>
          <a:lstStyle/>
          <a:p>
            <a:r>
              <a:rPr lang="en-US" sz="1400">
                <a:latin typeface="Comic Sans MS"/>
              </a:rPr>
              <a:t>Brandy K. Nicholson, LPC NCC RPT</a:t>
            </a:r>
            <a:endParaRPr lang="en-US" sz="1400">
              <a:ea typeface="+mn-lt"/>
              <a:cs typeface="+mn-lt"/>
            </a:endParaRPr>
          </a:p>
          <a:p>
            <a:r>
              <a:rPr lang="en-US" sz="1400">
                <a:latin typeface="Comic Sans MS"/>
              </a:rPr>
              <a:t>School Counselor, HCES 2020</a:t>
            </a:r>
            <a:endParaRPr lang="en-US"/>
          </a:p>
        </p:txBody>
      </p:sp>
      <p:sp>
        <p:nvSpPr>
          <p:cNvPr id="8" name="Title 1">
            <a:extLst>
              <a:ext uri="{FF2B5EF4-FFF2-40B4-BE49-F238E27FC236}">
                <a16:creationId xmlns:a16="http://schemas.microsoft.com/office/drawing/2014/main" id="{648D25DD-026D-4991-8CE5-9CE0824A8C81}"/>
              </a:ext>
            </a:extLst>
          </p:cNvPr>
          <p:cNvSpPr txBox="1">
            <a:spLocks/>
          </p:cNvSpPr>
          <p:nvPr/>
        </p:nvSpPr>
        <p:spPr>
          <a:xfrm>
            <a:off x="122546" y="550023"/>
            <a:ext cx="9177867" cy="918886"/>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4500" b="1" spc="300" dirty="0">
                <a:solidFill>
                  <a:srgbClr val="9900CC"/>
                </a:solidFill>
                <a:latin typeface="Papyrus" panose="03070502060502030205" pitchFamily="66" charset="0"/>
              </a:rPr>
              <a:t>How are you going to get there?</a:t>
            </a:r>
          </a:p>
        </p:txBody>
      </p:sp>
      <p:pic>
        <p:nvPicPr>
          <p:cNvPr id="6" name="Picture 5">
            <a:extLst>
              <a:ext uri="{FF2B5EF4-FFF2-40B4-BE49-F238E27FC236}">
                <a16:creationId xmlns:a16="http://schemas.microsoft.com/office/drawing/2014/main" id="{4DC9DD85-A2F2-4B2A-BC76-8B5959808FC9}"/>
              </a:ext>
            </a:extLst>
          </p:cNvPr>
          <p:cNvPicPr>
            <a:picLocks noChangeAspect="1"/>
          </p:cNvPicPr>
          <p:nvPr/>
        </p:nvPicPr>
        <p:blipFill>
          <a:blip r:embed="rId3"/>
          <a:stretch>
            <a:fillRect/>
          </a:stretch>
        </p:blipFill>
        <p:spPr>
          <a:xfrm>
            <a:off x="2084068" y="1468909"/>
            <a:ext cx="5381625" cy="4762500"/>
          </a:xfrm>
          <a:prstGeom prst="rect">
            <a:avLst/>
          </a:prstGeom>
        </p:spPr>
      </p:pic>
    </p:spTree>
    <p:extLst>
      <p:ext uri="{BB962C8B-B14F-4D97-AF65-F5344CB8AC3E}">
        <p14:creationId xmlns:p14="http://schemas.microsoft.com/office/powerpoint/2010/main" val="83125143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1.66667E-6 -7.40741E-7 L 1.66667E-6 -0.07222 " pathEditMode="relative" rAng="0" ptsTypes="AA">
                                      <p:cBhvr>
                                        <p:cTn id="6" dur="500" accel="50000" decel="50000" autoRev="1" fill="hold">
                                          <p:stCondLst>
                                            <p:cond delay="0"/>
                                          </p:stCondLst>
                                        </p:cTn>
                                        <p:tgtEl>
                                          <p:spTgt spid="8"/>
                                        </p:tgtEl>
                                        <p:attrNameLst>
                                          <p:attrName>ppt_x</p:attrName>
                                          <p:attrName>ppt_y</p:attrName>
                                        </p:attrNameLst>
                                      </p:cBhvr>
                                      <p:rCtr x="0" y="-3611"/>
                                    </p:animMotion>
                                    <p:animRot by="1500000">
                                      <p:cBhvr>
                                        <p:cTn id="7" dur="250" fill="hold">
                                          <p:stCondLst>
                                            <p:cond delay="0"/>
                                          </p:stCondLst>
                                        </p:cTn>
                                        <p:tgtEl>
                                          <p:spTgt spid="8"/>
                                        </p:tgtEl>
                                        <p:attrNameLst>
                                          <p:attrName>r</p:attrName>
                                        </p:attrNameLst>
                                      </p:cBhvr>
                                    </p:animRot>
                                    <p:animRot by="-1500000">
                                      <p:cBhvr>
                                        <p:cTn id="8" dur="250" fill="hold">
                                          <p:stCondLst>
                                            <p:cond delay="250"/>
                                          </p:stCondLst>
                                        </p:cTn>
                                        <p:tgtEl>
                                          <p:spTgt spid="8"/>
                                        </p:tgtEl>
                                        <p:attrNameLst>
                                          <p:attrName>r</p:attrName>
                                        </p:attrNameLst>
                                      </p:cBhvr>
                                    </p:animRot>
                                    <p:animRot by="-1500000">
                                      <p:cBhvr>
                                        <p:cTn id="9" dur="250" fill="hold">
                                          <p:stCondLst>
                                            <p:cond delay="500"/>
                                          </p:stCondLst>
                                        </p:cTn>
                                        <p:tgtEl>
                                          <p:spTgt spid="8"/>
                                        </p:tgtEl>
                                        <p:attrNameLst>
                                          <p:attrName>r</p:attrName>
                                        </p:attrNameLst>
                                      </p:cBhvr>
                                    </p:animRot>
                                    <p:animRot by="1500000">
                                      <p:cBhvr>
                                        <p:cTn id="10" dur="250" fill="hold">
                                          <p:stCondLst>
                                            <p:cond delay="750"/>
                                          </p:stCondLst>
                                        </p:cTn>
                                        <p:tgtEl>
                                          <p:spTgt spid="8"/>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p:cTn id="15" dur="1000" fill="hold"/>
                                        <p:tgtEl>
                                          <p:spTgt spid="6"/>
                                        </p:tgtEl>
                                        <p:attrNameLst>
                                          <p:attrName>ppt_w</p:attrName>
                                        </p:attrNameLst>
                                      </p:cBhvr>
                                      <p:tavLst>
                                        <p:tav tm="0">
                                          <p:val>
                                            <p:fltVal val="0"/>
                                          </p:val>
                                        </p:tav>
                                        <p:tav tm="100000">
                                          <p:val>
                                            <p:strVal val="#ppt_w"/>
                                          </p:val>
                                        </p:tav>
                                      </p:tavLst>
                                    </p:anim>
                                    <p:anim calcmode="lin" valueType="num">
                                      <p:cBhvr>
                                        <p:cTn id="16" dur="1000" fill="hold"/>
                                        <p:tgtEl>
                                          <p:spTgt spid="6"/>
                                        </p:tgtEl>
                                        <p:attrNameLst>
                                          <p:attrName>ppt_h</p:attrName>
                                        </p:attrNameLst>
                                      </p:cBhvr>
                                      <p:tavLst>
                                        <p:tav tm="0">
                                          <p:val>
                                            <p:fltVal val="0"/>
                                          </p:val>
                                        </p:tav>
                                        <p:tav tm="100000">
                                          <p:val>
                                            <p:strVal val="#ppt_h"/>
                                          </p:val>
                                        </p:tav>
                                      </p:tavLst>
                                    </p:anim>
                                    <p:anim calcmode="lin" valueType="num">
                                      <p:cBhvr>
                                        <p:cTn id="17" dur="1000" fill="hold"/>
                                        <p:tgtEl>
                                          <p:spTgt spid="6"/>
                                        </p:tgtEl>
                                        <p:attrNameLst>
                                          <p:attrName>style.rotation</p:attrName>
                                        </p:attrNameLst>
                                      </p:cBhvr>
                                      <p:tavLst>
                                        <p:tav tm="0">
                                          <p:val>
                                            <p:fltVal val="90"/>
                                          </p:val>
                                        </p:tav>
                                        <p:tav tm="100000">
                                          <p:val>
                                            <p:fltVal val="0"/>
                                          </p:val>
                                        </p:tav>
                                      </p:tavLst>
                                    </p:anim>
                                    <p:animEffect transition="in" filter="fade">
                                      <p:cBhvr>
                                        <p:cTn id="18"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4" descr="Logo">
            <a:extLst>
              <a:ext uri="{FF2B5EF4-FFF2-40B4-BE49-F238E27FC236}">
                <a16:creationId xmlns:a16="http://schemas.microsoft.com/office/drawing/2014/main" id="{C2C4AF9E-9809-4C9A-A825-17F364D4B98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820685" y="4871951"/>
            <a:ext cx="1110036" cy="1411332"/>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33B35F97-B50E-4F93-9225-200BB336A4CD}"/>
              </a:ext>
            </a:extLst>
          </p:cNvPr>
          <p:cNvSpPr/>
          <p:nvPr/>
        </p:nvSpPr>
        <p:spPr>
          <a:xfrm>
            <a:off x="9079193" y="6246561"/>
            <a:ext cx="3079032" cy="523220"/>
          </a:xfrm>
          <a:prstGeom prst="rect">
            <a:avLst/>
          </a:prstGeom>
        </p:spPr>
        <p:txBody>
          <a:bodyPr wrap="square" anchor="t">
            <a:spAutoFit/>
          </a:bodyPr>
          <a:lstStyle/>
          <a:p>
            <a:r>
              <a:rPr lang="en-US" sz="1400">
                <a:latin typeface="Comic Sans MS"/>
              </a:rPr>
              <a:t>Brandy K. Nicholson, LPC NCC RPT</a:t>
            </a:r>
            <a:endParaRPr lang="en-US" sz="1400">
              <a:ea typeface="+mn-lt"/>
              <a:cs typeface="+mn-lt"/>
            </a:endParaRPr>
          </a:p>
          <a:p>
            <a:r>
              <a:rPr lang="en-US" sz="1400">
                <a:latin typeface="Comic Sans MS"/>
              </a:rPr>
              <a:t>School Counselor, HCES 2020</a:t>
            </a:r>
            <a:endParaRPr lang="en-US" sz="1400">
              <a:ea typeface="+mn-lt"/>
              <a:cs typeface="+mn-lt"/>
            </a:endParaRPr>
          </a:p>
        </p:txBody>
      </p:sp>
      <p:sp>
        <p:nvSpPr>
          <p:cNvPr id="5" name="Title 1">
            <a:extLst>
              <a:ext uri="{FF2B5EF4-FFF2-40B4-BE49-F238E27FC236}">
                <a16:creationId xmlns:a16="http://schemas.microsoft.com/office/drawing/2014/main" id="{7DC3E632-7E3B-4DF9-9F44-B9915916D2F6}"/>
              </a:ext>
            </a:extLst>
          </p:cNvPr>
          <p:cNvSpPr>
            <a:spLocks noGrp="1"/>
          </p:cNvSpPr>
          <p:nvPr>
            <p:ph type="title"/>
          </p:nvPr>
        </p:nvSpPr>
        <p:spPr>
          <a:xfrm>
            <a:off x="314458" y="2779433"/>
            <a:ext cx="9177867" cy="1495074"/>
          </a:xfrm>
        </p:spPr>
        <p:txBody>
          <a:bodyPr>
            <a:noAutofit/>
          </a:bodyPr>
          <a:lstStyle/>
          <a:p>
            <a:pPr algn="ctr"/>
            <a:r>
              <a:rPr lang="en-US" sz="4500" b="1" spc="300" dirty="0">
                <a:latin typeface="Papyrus" panose="03070502060502030205" pitchFamily="66" charset="0"/>
              </a:rPr>
              <a:t>What is the “right” career for you?</a:t>
            </a:r>
          </a:p>
        </p:txBody>
      </p:sp>
    </p:spTree>
    <p:extLst>
      <p:ext uri="{BB962C8B-B14F-4D97-AF65-F5344CB8AC3E}">
        <p14:creationId xmlns:p14="http://schemas.microsoft.com/office/powerpoint/2010/main" val="13096653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grpId="1" nodeType="clickEffect">
                                  <p:stCondLst>
                                    <p:cond delay="0"/>
                                  </p:stCondLst>
                                  <p:iterate type="lt">
                                    <p:tmPct val="4000"/>
                                  </p:iterate>
                                  <p:childTnLst>
                                    <p:set>
                                      <p:cBhvr override="childStyle">
                                        <p:cTn id="6" dur="500" fill="hold"/>
                                        <p:tgtEl>
                                          <p:spTgt spid="5"/>
                                        </p:tgtEl>
                                        <p:attrNameLst>
                                          <p:attrName>style.textDecorationUnderline</p:attrName>
                                        </p:attrNameLst>
                                      </p:cBhvr>
                                      <p:to>
                                        <p:strVal val="true"/>
                                      </p:to>
                                    </p:set>
                                  </p:childTnLst>
                                  <p:subTnLst>
                                    <p:audio>
                                      <p:cMediaNode>
                                        <p:cTn display="0" masterRel="sameClick">
                                          <p:stCondLst>
                                            <p:cond evt="begin" delay="0">
                                              <p:tn val="5"/>
                                            </p:cond>
                                          </p:stCondLst>
                                          <p:endCondLst>
                                            <p:cond evt="onStopAudio" delay="0">
                                              <p:tgtEl>
                                                <p:sldTgt/>
                                              </p:tgtEl>
                                            </p:cond>
                                          </p:endCondLst>
                                        </p:cTn>
                                        <p:tgtEl>
                                          <p:sndTgt r:embed="rId2" name="typ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4" descr="Logo">
            <a:extLst>
              <a:ext uri="{FF2B5EF4-FFF2-40B4-BE49-F238E27FC236}">
                <a16:creationId xmlns:a16="http://schemas.microsoft.com/office/drawing/2014/main" id="{C2C4AF9E-9809-4C9A-A825-17F364D4B98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820685" y="4871951"/>
            <a:ext cx="1110036" cy="1411332"/>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33B35F97-B50E-4F93-9225-200BB336A4CD}"/>
              </a:ext>
            </a:extLst>
          </p:cNvPr>
          <p:cNvSpPr/>
          <p:nvPr/>
        </p:nvSpPr>
        <p:spPr>
          <a:xfrm>
            <a:off x="9024109" y="6274103"/>
            <a:ext cx="3124935" cy="523220"/>
          </a:xfrm>
          <a:prstGeom prst="rect">
            <a:avLst/>
          </a:prstGeom>
        </p:spPr>
        <p:txBody>
          <a:bodyPr wrap="square" anchor="t">
            <a:spAutoFit/>
          </a:bodyPr>
          <a:lstStyle/>
          <a:p>
            <a:r>
              <a:rPr lang="en-US" sz="1400">
                <a:latin typeface="Comic Sans MS"/>
              </a:rPr>
              <a:t>Brandy K. Nicholson, LPC NCC RPT</a:t>
            </a:r>
            <a:endParaRPr lang="en-US" sz="1400">
              <a:ea typeface="+mn-lt"/>
              <a:cs typeface="+mn-lt"/>
            </a:endParaRPr>
          </a:p>
          <a:p>
            <a:r>
              <a:rPr lang="en-US" sz="1400">
                <a:latin typeface="Comic Sans MS"/>
              </a:rPr>
              <a:t>School Counselor, HCES 2020</a:t>
            </a:r>
            <a:endParaRPr lang="en-US"/>
          </a:p>
        </p:txBody>
      </p:sp>
      <p:sp>
        <p:nvSpPr>
          <p:cNvPr id="6" name="Title 1">
            <a:extLst>
              <a:ext uri="{FF2B5EF4-FFF2-40B4-BE49-F238E27FC236}">
                <a16:creationId xmlns:a16="http://schemas.microsoft.com/office/drawing/2014/main" id="{87904069-C2B0-40C8-8400-1801D46215BB}"/>
              </a:ext>
            </a:extLst>
          </p:cNvPr>
          <p:cNvSpPr txBox="1">
            <a:spLocks/>
          </p:cNvSpPr>
          <p:nvPr/>
        </p:nvSpPr>
        <p:spPr>
          <a:xfrm>
            <a:off x="-1" y="907230"/>
            <a:ext cx="9177867" cy="918886"/>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4500" b="1" spc="300" dirty="0">
                <a:solidFill>
                  <a:srgbClr val="0033CC"/>
                </a:solidFill>
                <a:latin typeface="Papyrus" panose="03070502060502030205" pitchFamily="66" charset="0"/>
              </a:rPr>
              <a:t>Who are you?</a:t>
            </a:r>
          </a:p>
        </p:txBody>
      </p:sp>
      <p:sp>
        <p:nvSpPr>
          <p:cNvPr id="7" name="Title 1">
            <a:extLst>
              <a:ext uri="{FF2B5EF4-FFF2-40B4-BE49-F238E27FC236}">
                <a16:creationId xmlns:a16="http://schemas.microsoft.com/office/drawing/2014/main" id="{2F4A6DE6-8075-4A26-ACA1-16A67F9C038B}"/>
              </a:ext>
            </a:extLst>
          </p:cNvPr>
          <p:cNvSpPr txBox="1">
            <a:spLocks/>
          </p:cNvSpPr>
          <p:nvPr/>
        </p:nvSpPr>
        <p:spPr>
          <a:xfrm>
            <a:off x="0" y="2510114"/>
            <a:ext cx="9177867" cy="918886"/>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4500" b="1" spc="300" dirty="0">
                <a:solidFill>
                  <a:srgbClr val="FF3300"/>
                </a:solidFill>
                <a:latin typeface="Papyrus" panose="03070502060502030205" pitchFamily="66" charset="0"/>
              </a:rPr>
              <a:t>Where are you going?</a:t>
            </a:r>
          </a:p>
        </p:txBody>
      </p:sp>
      <p:sp>
        <p:nvSpPr>
          <p:cNvPr id="8" name="Title 1">
            <a:extLst>
              <a:ext uri="{FF2B5EF4-FFF2-40B4-BE49-F238E27FC236}">
                <a16:creationId xmlns:a16="http://schemas.microsoft.com/office/drawing/2014/main" id="{648D25DD-026D-4991-8CE5-9CE0824A8C81}"/>
              </a:ext>
            </a:extLst>
          </p:cNvPr>
          <p:cNvSpPr txBox="1">
            <a:spLocks/>
          </p:cNvSpPr>
          <p:nvPr/>
        </p:nvSpPr>
        <p:spPr>
          <a:xfrm>
            <a:off x="314458" y="4112998"/>
            <a:ext cx="9177867" cy="918886"/>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4500" b="1" spc="300" dirty="0">
                <a:solidFill>
                  <a:srgbClr val="9900CC"/>
                </a:solidFill>
                <a:latin typeface="Papyrus" panose="03070502060502030205" pitchFamily="66" charset="0"/>
              </a:rPr>
              <a:t>How are you going to get there?</a:t>
            </a:r>
          </a:p>
        </p:txBody>
      </p:sp>
    </p:spTree>
    <p:extLst>
      <p:ext uri="{BB962C8B-B14F-4D97-AF65-F5344CB8AC3E}">
        <p14:creationId xmlns:p14="http://schemas.microsoft.com/office/powerpoint/2010/main" val="2495031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2.08333E-6 -4.07407E-6 L -2.08333E-6 -0.07222 " pathEditMode="relative" rAng="0" ptsTypes="AA">
                                      <p:cBhvr>
                                        <p:cTn id="6" dur="500" accel="50000" decel="50000" autoRev="1" fill="hold">
                                          <p:stCondLst>
                                            <p:cond delay="0"/>
                                          </p:stCondLst>
                                        </p:cTn>
                                        <p:tgtEl>
                                          <p:spTgt spid="6"/>
                                        </p:tgtEl>
                                        <p:attrNameLst>
                                          <p:attrName>ppt_x</p:attrName>
                                          <p:attrName>ppt_y</p:attrName>
                                        </p:attrNameLst>
                                      </p:cBhvr>
                                      <p:rCtr x="0" y="-3611"/>
                                    </p:animMotion>
                                    <p:animRot by="1500000">
                                      <p:cBhvr>
                                        <p:cTn id="7" dur="250" fill="hold">
                                          <p:stCondLst>
                                            <p:cond delay="0"/>
                                          </p:stCondLst>
                                        </p:cTn>
                                        <p:tgtEl>
                                          <p:spTgt spid="6"/>
                                        </p:tgtEl>
                                        <p:attrNameLst>
                                          <p:attrName>r</p:attrName>
                                        </p:attrNameLst>
                                      </p:cBhvr>
                                    </p:animRot>
                                    <p:animRot by="-1500000">
                                      <p:cBhvr>
                                        <p:cTn id="8" dur="250" fill="hold">
                                          <p:stCondLst>
                                            <p:cond delay="250"/>
                                          </p:stCondLst>
                                        </p:cTn>
                                        <p:tgtEl>
                                          <p:spTgt spid="6"/>
                                        </p:tgtEl>
                                        <p:attrNameLst>
                                          <p:attrName>r</p:attrName>
                                        </p:attrNameLst>
                                      </p:cBhvr>
                                    </p:animRot>
                                    <p:animRot by="-1500000">
                                      <p:cBhvr>
                                        <p:cTn id="9" dur="250" fill="hold">
                                          <p:stCondLst>
                                            <p:cond delay="500"/>
                                          </p:stCondLst>
                                        </p:cTn>
                                        <p:tgtEl>
                                          <p:spTgt spid="6"/>
                                        </p:tgtEl>
                                        <p:attrNameLst>
                                          <p:attrName>r</p:attrName>
                                        </p:attrNameLst>
                                      </p:cBhvr>
                                    </p:animRot>
                                    <p:animRot by="1500000">
                                      <p:cBhvr>
                                        <p:cTn id="10" dur="250" fill="hold">
                                          <p:stCondLst>
                                            <p:cond delay="750"/>
                                          </p:stCondLst>
                                        </p:cTn>
                                        <p:tgtEl>
                                          <p:spTgt spid="6"/>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34" presetClass="emph" presetSubtype="0" fill="hold" grpId="0" nodeType="clickEffect">
                                  <p:stCondLst>
                                    <p:cond delay="0"/>
                                  </p:stCondLst>
                                  <p:iterate type="lt">
                                    <p:tmPct val="10000"/>
                                  </p:iterate>
                                  <p:childTnLst>
                                    <p:animMotion origin="layout" path="M -2.08333E-6 -3.7037E-7 L -2.08333E-6 -0.07222 " pathEditMode="relative" rAng="0" ptsTypes="AA">
                                      <p:cBhvr>
                                        <p:cTn id="14" dur="500" accel="50000" decel="50000" autoRev="1" fill="hold">
                                          <p:stCondLst>
                                            <p:cond delay="0"/>
                                          </p:stCondLst>
                                        </p:cTn>
                                        <p:tgtEl>
                                          <p:spTgt spid="7"/>
                                        </p:tgtEl>
                                        <p:attrNameLst>
                                          <p:attrName>ppt_x</p:attrName>
                                          <p:attrName>ppt_y</p:attrName>
                                        </p:attrNameLst>
                                      </p:cBhvr>
                                      <p:rCtr x="0" y="-3611"/>
                                    </p:animMotion>
                                    <p:animRot by="1500000">
                                      <p:cBhvr>
                                        <p:cTn id="15" dur="250" fill="hold">
                                          <p:stCondLst>
                                            <p:cond delay="0"/>
                                          </p:stCondLst>
                                        </p:cTn>
                                        <p:tgtEl>
                                          <p:spTgt spid="7"/>
                                        </p:tgtEl>
                                        <p:attrNameLst>
                                          <p:attrName>r</p:attrName>
                                        </p:attrNameLst>
                                      </p:cBhvr>
                                    </p:animRot>
                                    <p:animRot by="-1500000">
                                      <p:cBhvr>
                                        <p:cTn id="16" dur="250" fill="hold">
                                          <p:stCondLst>
                                            <p:cond delay="250"/>
                                          </p:stCondLst>
                                        </p:cTn>
                                        <p:tgtEl>
                                          <p:spTgt spid="7"/>
                                        </p:tgtEl>
                                        <p:attrNameLst>
                                          <p:attrName>r</p:attrName>
                                        </p:attrNameLst>
                                      </p:cBhvr>
                                    </p:animRot>
                                    <p:animRot by="-1500000">
                                      <p:cBhvr>
                                        <p:cTn id="17" dur="250" fill="hold">
                                          <p:stCondLst>
                                            <p:cond delay="500"/>
                                          </p:stCondLst>
                                        </p:cTn>
                                        <p:tgtEl>
                                          <p:spTgt spid="7"/>
                                        </p:tgtEl>
                                        <p:attrNameLst>
                                          <p:attrName>r</p:attrName>
                                        </p:attrNameLst>
                                      </p:cBhvr>
                                    </p:animRot>
                                    <p:animRot by="1500000">
                                      <p:cBhvr>
                                        <p:cTn id="18" dur="250" fill="hold">
                                          <p:stCondLst>
                                            <p:cond delay="750"/>
                                          </p:stCondLst>
                                        </p:cTn>
                                        <p:tgtEl>
                                          <p:spTgt spid="7"/>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34" presetClass="emph" presetSubtype="0" fill="hold" grpId="0" nodeType="clickEffect">
                                  <p:stCondLst>
                                    <p:cond delay="0"/>
                                  </p:stCondLst>
                                  <p:iterate type="lt">
                                    <p:tmPct val="10000"/>
                                  </p:iterate>
                                  <p:childTnLst>
                                    <p:animMotion origin="layout" path="M -3.33333E-6 3.33333E-6 L -3.33333E-6 -0.07223 " pathEditMode="relative" rAng="0" ptsTypes="AA">
                                      <p:cBhvr>
                                        <p:cTn id="22" dur="500" accel="50000" decel="50000" autoRev="1" fill="hold">
                                          <p:stCondLst>
                                            <p:cond delay="0"/>
                                          </p:stCondLst>
                                        </p:cTn>
                                        <p:tgtEl>
                                          <p:spTgt spid="8"/>
                                        </p:tgtEl>
                                        <p:attrNameLst>
                                          <p:attrName>ppt_x</p:attrName>
                                          <p:attrName>ppt_y</p:attrName>
                                        </p:attrNameLst>
                                      </p:cBhvr>
                                      <p:rCtr x="0" y="-3611"/>
                                    </p:animMotion>
                                    <p:animRot by="1500000">
                                      <p:cBhvr>
                                        <p:cTn id="23" dur="250" fill="hold">
                                          <p:stCondLst>
                                            <p:cond delay="0"/>
                                          </p:stCondLst>
                                        </p:cTn>
                                        <p:tgtEl>
                                          <p:spTgt spid="8"/>
                                        </p:tgtEl>
                                        <p:attrNameLst>
                                          <p:attrName>r</p:attrName>
                                        </p:attrNameLst>
                                      </p:cBhvr>
                                    </p:animRot>
                                    <p:animRot by="-1500000">
                                      <p:cBhvr>
                                        <p:cTn id="24" dur="250" fill="hold">
                                          <p:stCondLst>
                                            <p:cond delay="250"/>
                                          </p:stCondLst>
                                        </p:cTn>
                                        <p:tgtEl>
                                          <p:spTgt spid="8"/>
                                        </p:tgtEl>
                                        <p:attrNameLst>
                                          <p:attrName>r</p:attrName>
                                        </p:attrNameLst>
                                      </p:cBhvr>
                                    </p:animRot>
                                    <p:animRot by="-1500000">
                                      <p:cBhvr>
                                        <p:cTn id="25" dur="250" fill="hold">
                                          <p:stCondLst>
                                            <p:cond delay="500"/>
                                          </p:stCondLst>
                                        </p:cTn>
                                        <p:tgtEl>
                                          <p:spTgt spid="8"/>
                                        </p:tgtEl>
                                        <p:attrNameLst>
                                          <p:attrName>r</p:attrName>
                                        </p:attrNameLst>
                                      </p:cBhvr>
                                    </p:animRot>
                                    <p:animRot by="1500000">
                                      <p:cBhvr>
                                        <p:cTn id="26" dur="250" fill="hold">
                                          <p:stCondLst>
                                            <p:cond delay="750"/>
                                          </p:stCondLst>
                                        </p:cTn>
                                        <p:tgtEl>
                                          <p:spTgt spid="8"/>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4" descr="Logo">
            <a:extLst>
              <a:ext uri="{FF2B5EF4-FFF2-40B4-BE49-F238E27FC236}">
                <a16:creationId xmlns:a16="http://schemas.microsoft.com/office/drawing/2014/main" id="{C2C4AF9E-9809-4C9A-A825-17F364D4B98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820685" y="4871951"/>
            <a:ext cx="1110036" cy="1411332"/>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33B35F97-B50E-4F93-9225-200BB336A4CD}"/>
              </a:ext>
            </a:extLst>
          </p:cNvPr>
          <p:cNvSpPr/>
          <p:nvPr/>
        </p:nvSpPr>
        <p:spPr>
          <a:xfrm>
            <a:off x="9088374" y="6274103"/>
            <a:ext cx="3060670" cy="523220"/>
          </a:xfrm>
          <a:prstGeom prst="rect">
            <a:avLst/>
          </a:prstGeom>
        </p:spPr>
        <p:txBody>
          <a:bodyPr wrap="square" anchor="t">
            <a:spAutoFit/>
          </a:bodyPr>
          <a:lstStyle/>
          <a:p>
            <a:r>
              <a:rPr lang="en-US" sz="1400">
                <a:latin typeface="Comic Sans MS" panose="030F0702030302020204" pitchFamily="66" charset="0"/>
              </a:rPr>
              <a:t>Brandy K. Nicholson, LPC NCC RPT</a:t>
            </a:r>
            <a:endParaRPr lang="en-US" sz="1400">
              <a:ea typeface="+mn-lt"/>
              <a:cs typeface="+mn-lt"/>
            </a:endParaRPr>
          </a:p>
          <a:p>
            <a:r>
              <a:rPr lang="en-US" sz="1400">
                <a:latin typeface="Comic Sans MS" panose="030F0702030302020204" pitchFamily="66" charset="0"/>
              </a:rPr>
              <a:t>School Counselor, HCES 2020</a:t>
            </a:r>
            <a:endParaRPr lang="en-US"/>
          </a:p>
        </p:txBody>
      </p:sp>
      <p:sp>
        <p:nvSpPr>
          <p:cNvPr id="5" name="Title 1">
            <a:extLst>
              <a:ext uri="{FF2B5EF4-FFF2-40B4-BE49-F238E27FC236}">
                <a16:creationId xmlns:a16="http://schemas.microsoft.com/office/drawing/2014/main" id="{BB2B12D5-5448-4E98-BE72-1E6517A63D35}"/>
              </a:ext>
            </a:extLst>
          </p:cNvPr>
          <p:cNvSpPr>
            <a:spLocks noGrp="1"/>
          </p:cNvSpPr>
          <p:nvPr>
            <p:ph type="title"/>
          </p:nvPr>
        </p:nvSpPr>
        <p:spPr>
          <a:xfrm>
            <a:off x="677333" y="171110"/>
            <a:ext cx="8596668" cy="830997"/>
          </a:xfrm>
        </p:spPr>
        <p:txBody>
          <a:bodyPr>
            <a:normAutofit fontScale="90000"/>
          </a:bodyPr>
          <a:lstStyle/>
          <a:p>
            <a:pPr algn="ctr"/>
            <a:r>
              <a:rPr lang="en-US" sz="5500" b="1" spc="600" dirty="0">
                <a:latin typeface="Papyrus" panose="03070502060502030205" pitchFamily="66" charset="0"/>
              </a:rPr>
              <a:t>What is RIASEC?</a:t>
            </a:r>
          </a:p>
        </p:txBody>
      </p:sp>
      <p:sp>
        <p:nvSpPr>
          <p:cNvPr id="7" name="Rectangle 6">
            <a:extLst>
              <a:ext uri="{FF2B5EF4-FFF2-40B4-BE49-F238E27FC236}">
                <a16:creationId xmlns:a16="http://schemas.microsoft.com/office/drawing/2014/main" id="{1EAF1CBB-CE32-46DA-8117-FD9A0F6B97F6}"/>
              </a:ext>
            </a:extLst>
          </p:cNvPr>
          <p:cNvSpPr/>
          <p:nvPr/>
        </p:nvSpPr>
        <p:spPr>
          <a:xfrm>
            <a:off x="1871095" y="6314060"/>
            <a:ext cx="5429995" cy="461665"/>
          </a:xfrm>
          <a:prstGeom prst="rect">
            <a:avLst/>
          </a:prstGeom>
        </p:spPr>
        <p:txBody>
          <a:bodyPr wrap="square">
            <a:spAutoFit/>
          </a:bodyPr>
          <a:lstStyle/>
          <a:p>
            <a:r>
              <a:rPr lang="en-US" sz="1200" dirty="0">
                <a:hlinkClick r:id="rId3"/>
              </a:rPr>
              <a:t>http://www.careeronestop.org/Toolkit/Careers/interest-assessment-riasec-scores.aspx?answers=311522111544234421132431123411&amp;lang=en</a:t>
            </a:r>
            <a:r>
              <a:rPr lang="en-US" sz="1200" dirty="0"/>
              <a:t> </a:t>
            </a:r>
          </a:p>
        </p:txBody>
      </p:sp>
      <p:sp>
        <p:nvSpPr>
          <p:cNvPr id="8" name="TextBox 7">
            <a:extLst>
              <a:ext uri="{FF2B5EF4-FFF2-40B4-BE49-F238E27FC236}">
                <a16:creationId xmlns:a16="http://schemas.microsoft.com/office/drawing/2014/main" id="{D97E7841-B042-4105-B58A-08F448321B65}"/>
              </a:ext>
            </a:extLst>
          </p:cNvPr>
          <p:cNvSpPr txBox="1"/>
          <p:nvPr/>
        </p:nvSpPr>
        <p:spPr>
          <a:xfrm>
            <a:off x="739843" y="1149704"/>
            <a:ext cx="8471647" cy="5016758"/>
          </a:xfrm>
          <a:prstGeom prst="rect">
            <a:avLst/>
          </a:prstGeom>
          <a:noFill/>
        </p:spPr>
        <p:txBody>
          <a:bodyPr wrap="square" rtlCol="0">
            <a:spAutoFit/>
          </a:bodyPr>
          <a:lstStyle/>
          <a:p>
            <a:pPr marL="285750" indent="-285750">
              <a:buFont typeface="Wingdings" panose="05000000000000000000" pitchFamily="2" charset="2"/>
              <a:buChar char="v"/>
            </a:pPr>
            <a:r>
              <a:rPr lang="en-US" dirty="0"/>
              <a:t>Realistic </a:t>
            </a:r>
          </a:p>
          <a:p>
            <a:pPr marL="742950" lvl="1" indent="-285750">
              <a:buFont typeface="Courier New" panose="02070309020205020404" pitchFamily="49" charset="0"/>
              <a:buChar char="o"/>
            </a:pPr>
            <a:r>
              <a:rPr lang="en-US" sz="1400" dirty="0"/>
              <a:t>Realistic people tend to have athletic interests, prefer to work with objects, machines, tools, plants or animals, and like to be outdoors.</a:t>
            </a:r>
          </a:p>
          <a:p>
            <a:pPr marL="285750" indent="-285750">
              <a:buFont typeface="Wingdings" panose="05000000000000000000" pitchFamily="2" charset="2"/>
              <a:buChar char="v"/>
            </a:pPr>
            <a:endParaRPr lang="en-US" sz="1400" dirty="0"/>
          </a:p>
          <a:p>
            <a:pPr marL="285750" indent="-285750">
              <a:buFont typeface="Wingdings" panose="05000000000000000000" pitchFamily="2" charset="2"/>
              <a:buChar char="v"/>
            </a:pPr>
            <a:r>
              <a:rPr lang="en-US" dirty="0"/>
              <a:t>Investigative</a:t>
            </a:r>
          </a:p>
          <a:p>
            <a:pPr marL="742950" lvl="1" indent="-285750">
              <a:buFont typeface="Courier New" panose="02070309020205020404" pitchFamily="49" charset="0"/>
              <a:buChar char="o"/>
            </a:pPr>
            <a:r>
              <a:rPr lang="en-US" sz="1400" dirty="0"/>
              <a:t>Investigative people like to observe, learn, investigate, analyze, and solve problems.</a:t>
            </a:r>
          </a:p>
          <a:p>
            <a:pPr marL="285750" indent="-285750">
              <a:buFont typeface="Wingdings" panose="05000000000000000000" pitchFamily="2" charset="2"/>
              <a:buChar char="v"/>
            </a:pPr>
            <a:endParaRPr lang="en-US" dirty="0"/>
          </a:p>
          <a:p>
            <a:pPr marL="285750" indent="-285750">
              <a:buFont typeface="Wingdings" panose="05000000000000000000" pitchFamily="2" charset="2"/>
              <a:buChar char="v"/>
            </a:pPr>
            <a:r>
              <a:rPr lang="en-US" dirty="0"/>
              <a:t>Artistic</a:t>
            </a:r>
          </a:p>
          <a:p>
            <a:pPr marL="742950" lvl="1" indent="-285750">
              <a:buFont typeface="Courier New" panose="02070309020205020404" pitchFamily="49" charset="0"/>
              <a:buChar char="o"/>
            </a:pPr>
            <a:r>
              <a:rPr lang="en-US" sz="1400" dirty="0"/>
              <a:t>Artistic people like to work in unstructured situations using their imagination and creativity. </a:t>
            </a:r>
          </a:p>
          <a:p>
            <a:pPr marL="285750" indent="-285750">
              <a:buFont typeface="Wingdings" panose="05000000000000000000" pitchFamily="2" charset="2"/>
              <a:buChar char="v"/>
            </a:pPr>
            <a:endParaRPr lang="en-US" dirty="0"/>
          </a:p>
          <a:p>
            <a:pPr marL="285750" indent="-285750">
              <a:buFont typeface="Wingdings" panose="05000000000000000000" pitchFamily="2" charset="2"/>
              <a:buChar char="v"/>
            </a:pPr>
            <a:r>
              <a:rPr lang="en-US" dirty="0"/>
              <a:t>Social</a:t>
            </a:r>
          </a:p>
          <a:p>
            <a:pPr marL="742950" lvl="1" indent="-285750">
              <a:buFont typeface="Courier New" panose="02070309020205020404" pitchFamily="49" charset="0"/>
              <a:buChar char="o"/>
            </a:pPr>
            <a:r>
              <a:rPr lang="en-US" sz="1400" dirty="0"/>
              <a:t>Social people like to work with people to inspire, inform, help, train or cure them.</a:t>
            </a:r>
          </a:p>
          <a:p>
            <a:pPr marL="285750" indent="-285750">
              <a:buFont typeface="Wingdings" panose="05000000000000000000" pitchFamily="2" charset="2"/>
              <a:buChar char="v"/>
            </a:pPr>
            <a:endParaRPr lang="en-US" dirty="0"/>
          </a:p>
          <a:p>
            <a:pPr marL="285750" indent="-285750">
              <a:buFont typeface="Wingdings" panose="05000000000000000000" pitchFamily="2" charset="2"/>
              <a:buChar char="v"/>
            </a:pPr>
            <a:r>
              <a:rPr lang="en-US" dirty="0"/>
              <a:t>Enterprising</a:t>
            </a:r>
          </a:p>
          <a:p>
            <a:pPr marL="742950" lvl="1" indent="-285750">
              <a:buFont typeface="Courier New" panose="02070309020205020404" pitchFamily="49" charset="0"/>
              <a:buChar char="o"/>
            </a:pPr>
            <a:r>
              <a:rPr lang="en-US" sz="1400" dirty="0"/>
              <a:t>Enterprising people like to work with people to influence, persuade and lead them, and to achieve organizational or financial goals.</a:t>
            </a:r>
          </a:p>
          <a:p>
            <a:pPr marL="285750" indent="-285750">
              <a:buFont typeface="Wingdings" panose="05000000000000000000" pitchFamily="2" charset="2"/>
              <a:buChar char="v"/>
            </a:pPr>
            <a:endParaRPr lang="en-US" dirty="0"/>
          </a:p>
          <a:p>
            <a:pPr marL="285750" indent="-285750">
              <a:buFont typeface="Wingdings" panose="05000000000000000000" pitchFamily="2" charset="2"/>
              <a:buChar char="v"/>
            </a:pPr>
            <a:r>
              <a:rPr lang="en-US" dirty="0"/>
              <a:t>Conventional</a:t>
            </a:r>
          </a:p>
          <a:p>
            <a:pPr marL="742950" lvl="1" indent="-285750">
              <a:buFont typeface="Courier New" panose="02070309020205020404" pitchFamily="49" charset="0"/>
              <a:buChar char="o"/>
            </a:pPr>
            <a:r>
              <a:rPr lang="en-US" sz="1400" dirty="0"/>
              <a:t>Conventional people like to work with information, carry out detailed tasks, and have clerical or numerical interests. </a:t>
            </a:r>
            <a:endParaRPr lang="en-US" dirty="0"/>
          </a:p>
        </p:txBody>
      </p:sp>
    </p:spTree>
    <p:extLst>
      <p:ext uri="{BB962C8B-B14F-4D97-AF65-F5344CB8AC3E}">
        <p14:creationId xmlns:p14="http://schemas.microsoft.com/office/powerpoint/2010/main" val="3470376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up)">
                                      <p:cBhvr>
                                        <p:cTn id="7" dur="5000"/>
                                        <p:tgtEl>
                                          <p:spTgt spid="8">
                                            <p:txEl>
                                              <p:pRg st="0" end="0"/>
                                            </p:txEl>
                                          </p:spTgt>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8">
                                            <p:txEl>
                                              <p:pRg st="1" end="1"/>
                                            </p:txEl>
                                          </p:spTgt>
                                        </p:tgtEl>
                                        <p:attrNameLst>
                                          <p:attrName>style.visibility</p:attrName>
                                        </p:attrNameLst>
                                      </p:cBhvr>
                                      <p:to>
                                        <p:strVal val="visible"/>
                                      </p:to>
                                    </p:set>
                                    <p:animEffect transition="in" filter="wipe(up)">
                                      <p:cBhvr>
                                        <p:cTn id="10" dur="5000"/>
                                        <p:tgtEl>
                                          <p:spTgt spid="8">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8">
                                            <p:txEl>
                                              <p:pRg st="3" end="3"/>
                                            </p:txEl>
                                          </p:spTgt>
                                        </p:tgtEl>
                                        <p:attrNameLst>
                                          <p:attrName>style.visibility</p:attrName>
                                        </p:attrNameLst>
                                      </p:cBhvr>
                                      <p:to>
                                        <p:strVal val="visible"/>
                                      </p:to>
                                    </p:set>
                                    <p:animEffect transition="in" filter="wipe(up)">
                                      <p:cBhvr>
                                        <p:cTn id="15" dur="5000"/>
                                        <p:tgtEl>
                                          <p:spTgt spid="8">
                                            <p:txEl>
                                              <p:pRg st="3" end="3"/>
                                            </p:txEl>
                                          </p:spTgt>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8">
                                            <p:txEl>
                                              <p:pRg st="4" end="4"/>
                                            </p:txEl>
                                          </p:spTgt>
                                        </p:tgtEl>
                                        <p:attrNameLst>
                                          <p:attrName>style.visibility</p:attrName>
                                        </p:attrNameLst>
                                      </p:cBhvr>
                                      <p:to>
                                        <p:strVal val="visible"/>
                                      </p:to>
                                    </p:set>
                                    <p:animEffect transition="in" filter="wipe(up)">
                                      <p:cBhvr>
                                        <p:cTn id="18" dur="5000"/>
                                        <p:tgtEl>
                                          <p:spTgt spid="8">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grpId="0" nodeType="clickEffect">
                                  <p:stCondLst>
                                    <p:cond delay="0"/>
                                  </p:stCondLst>
                                  <p:childTnLst>
                                    <p:set>
                                      <p:cBhvr>
                                        <p:cTn id="22" dur="1" fill="hold">
                                          <p:stCondLst>
                                            <p:cond delay="0"/>
                                          </p:stCondLst>
                                        </p:cTn>
                                        <p:tgtEl>
                                          <p:spTgt spid="8">
                                            <p:txEl>
                                              <p:pRg st="6" end="6"/>
                                            </p:txEl>
                                          </p:spTgt>
                                        </p:tgtEl>
                                        <p:attrNameLst>
                                          <p:attrName>style.visibility</p:attrName>
                                        </p:attrNameLst>
                                      </p:cBhvr>
                                      <p:to>
                                        <p:strVal val="visible"/>
                                      </p:to>
                                    </p:set>
                                    <p:animEffect transition="in" filter="wipe(up)">
                                      <p:cBhvr>
                                        <p:cTn id="23" dur="5000"/>
                                        <p:tgtEl>
                                          <p:spTgt spid="8">
                                            <p:txEl>
                                              <p:pRg st="6" end="6"/>
                                            </p:txEl>
                                          </p:spTgt>
                                        </p:tgtEl>
                                      </p:cBhvr>
                                    </p:animEffect>
                                  </p:childTnLst>
                                </p:cTn>
                              </p:par>
                              <p:par>
                                <p:cTn id="24" presetID="22" presetClass="entr" presetSubtype="1" fill="hold" grpId="0" nodeType="withEffect">
                                  <p:stCondLst>
                                    <p:cond delay="0"/>
                                  </p:stCondLst>
                                  <p:childTnLst>
                                    <p:set>
                                      <p:cBhvr>
                                        <p:cTn id="25" dur="1" fill="hold">
                                          <p:stCondLst>
                                            <p:cond delay="0"/>
                                          </p:stCondLst>
                                        </p:cTn>
                                        <p:tgtEl>
                                          <p:spTgt spid="8">
                                            <p:txEl>
                                              <p:pRg st="7" end="7"/>
                                            </p:txEl>
                                          </p:spTgt>
                                        </p:tgtEl>
                                        <p:attrNameLst>
                                          <p:attrName>style.visibility</p:attrName>
                                        </p:attrNameLst>
                                      </p:cBhvr>
                                      <p:to>
                                        <p:strVal val="visible"/>
                                      </p:to>
                                    </p:set>
                                    <p:animEffect transition="in" filter="wipe(up)">
                                      <p:cBhvr>
                                        <p:cTn id="26" dur="5000"/>
                                        <p:tgtEl>
                                          <p:spTgt spid="8">
                                            <p:txEl>
                                              <p:pRg st="7" end="7"/>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1" fill="hold" grpId="0" nodeType="clickEffect">
                                  <p:stCondLst>
                                    <p:cond delay="0"/>
                                  </p:stCondLst>
                                  <p:childTnLst>
                                    <p:set>
                                      <p:cBhvr>
                                        <p:cTn id="30" dur="1" fill="hold">
                                          <p:stCondLst>
                                            <p:cond delay="0"/>
                                          </p:stCondLst>
                                        </p:cTn>
                                        <p:tgtEl>
                                          <p:spTgt spid="8">
                                            <p:txEl>
                                              <p:pRg st="9" end="9"/>
                                            </p:txEl>
                                          </p:spTgt>
                                        </p:tgtEl>
                                        <p:attrNameLst>
                                          <p:attrName>style.visibility</p:attrName>
                                        </p:attrNameLst>
                                      </p:cBhvr>
                                      <p:to>
                                        <p:strVal val="visible"/>
                                      </p:to>
                                    </p:set>
                                    <p:animEffect transition="in" filter="wipe(up)">
                                      <p:cBhvr>
                                        <p:cTn id="31" dur="5000"/>
                                        <p:tgtEl>
                                          <p:spTgt spid="8">
                                            <p:txEl>
                                              <p:pRg st="9" end="9"/>
                                            </p:txEl>
                                          </p:spTgt>
                                        </p:tgtEl>
                                      </p:cBhvr>
                                    </p:animEffect>
                                  </p:childTnLst>
                                </p:cTn>
                              </p:par>
                              <p:par>
                                <p:cTn id="32" presetID="22" presetClass="entr" presetSubtype="1" fill="hold" grpId="0" nodeType="withEffect">
                                  <p:stCondLst>
                                    <p:cond delay="0"/>
                                  </p:stCondLst>
                                  <p:childTnLst>
                                    <p:set>
                                      <p:cBhvr>
                                        <p:cTn id="33" dur="1" fill="hold">
                                          <p:stCondLst>
                                            <p:cond delay="0"/>
                                          </p:stCondLst>
                                        </p:cTn>
                                        <p:tgtEl>
                                          <p:spTgt spid="8">
                                            <p:txEl>
                                              <p:pRg st="10" end="10"/>
                                            </p:txEl>
                                          </p:spTgt>
                                        </p:tgtEl>
                                        <p:attrNameLst>
                                          <p:attrName>style.visibility</p:attrName>
                                        </p:attrNameLst>
                                      </p:cBhvr>
                                      <p:to>
                                        <p:strVal val="visible"/>
                                      </p:to>
                                    </p:set>
                                    <p:animEffect transition="in" filter="wipe(up)">
                                      <p:cBhvr>
                                        <p:cTn id="34" dur="5000"/>
                                        <p:tgtEl>
                                          <p:spTgt spid="8">
                                            <p:txEl>
                                              <p:pRg st="10" end="10"/>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1" fill="hold" grpId="0" nodeType="clickEffect">
                                  <p:stCondLst>
                                    <p:cond delay="0"/>
                                  </p:stCondLst>
                                  <p:childTnLst>
                                    <p:set>
                                      <p:cBhvr>
                                        <p:cTn id="38" dur="1" fill="hold">
                                          <p:stCondLst>
                                            <p:cond delay="0"/>
                                          </p:stCondLst>
                                        </p:cTn>
                                        <p:tgtEl>
                                          <p:spTgt spid="8">
                                            <p:txEl>
                                              <p:pRg st="12" end="12"/>
                                            </p:txEl>
                                          </p:spTgt>
                                        </p:tgtEl>
                                        <p:attrNameLst>
                                          <p:attrName>style.visibility</p:attrName>
                                        </p:attrNameLst>
                                      </p:cBhvr>
                                      <p:to>
                                        <p:strVal val="visible"/>
                                      </p:to>
                                    </p:set>
                                    <p:animEffect transition="in" filter="wipe(up)">
                                      <p:cBhvr>
                                        <p:cTn id="39" dur="5000"/>
                                        <p:tgtEl>
                                          <p:spTgt spid="8">
                                            <p:txEl>
                                              <p:pRg st="12" end="12"/>
                                            </p:txEl>
                                          </p:spTgt>
                                        </p:tgtEl>
                                      </p:cBhvr>
                                    </p:animEffect>
                                  </p:childTnLst>
                                </p:cTn>
                              </p:par>
                              <p:par>
                                <p:cTn id="40" presetID="22" presetClass="entr" presetSubtype="1" fill="hold" grpId="0" nodeType="withEffect">
                                  <p:stCondLst>
                                    <p:cond delay="0"/>
                                  </p:stCondLst>
                                  <p:childTnLst>
                                    <p:set>
                                      <p:cBhvr>
                                        <p:cTn id="41" dur="1" fill="hold">
                                          <p:stCondLst>
                                            <p:cond delay="0"/>
                                          </p:stCondLst>
                                        </p:cTn>
                                        <p:tgtEl>
                                          <p:spTgt spid="8">
                                            <p:txEl>
                                              <p:pRg st="13" end="13"/>
                                            </p:txEl>
                                          </p:spTgt>
                                        </p:tgtEl>
                                        <p:attrNameLst>
                                          <p:attrName>style.visibility</p:attrName>
                                        </p:attrNameLst>
                                      </p:cBhvr>
                                      <p:to>
                                        <p:strVal val="visible"/>
                                      </p:to>
                                    </p:set>
                                    <p:animEffect transition="in" filter="wipe(up)">
                                      <p:cBhvr>
                                        <p:cTn id="42" dur="5000"/>
                                        <p:tgtEl>
                                          <p:spTgt spid="8">
                                            <p:txEl>
                                              <p:pRg st="13" end="1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8">
                                            <p:txEl>
                                              <p:pRg st="15" end="15"/>
                                            </p:txEl>
                                          </p:spTgt>
                                        </p:tgtEl>
                                        <p:attrNameLst>
                                          <p:attrName>style.visibility</p:attrName>
                                        </p:attrNameLst>
                                      </p:cBhvr>
                                      <p:to>
                                        <p:strVal val="visible"/>
                                      </p:to>
                                    </p:set>
                                    <p:animEffect transition="in" filter="wipe(up)">
                                      <p:cBhvr>
                                        <p:cTn id="47" dur="5000"/>
                                        <p:tgtEl>
                                          <p:spTgt spid="8">
                                            <p:txEl>
                                              <p:pRg st="15" end="15"/>
                                            </p:txEl>
                                          </p:spTgt>
                                        </p:tgtEl>
                                      </p:cBhvr>
                                    </p:animEffect>
                                  </p:childTnLst>
                                </p:cTn>
                              </p:par>
                              <p:par>
                                <p:cTn id="48" presetID="22" presetClass="entr" presetSubtype="1" fill="hold" grpId="0" nodeType="withEffect">
                                  <p:stCondLst>
                                    <p:cond delay="0"/>
                                  </p:stCondLst>
                                  <p:childTnLst>
                                    <p:set>
                                      <p:cBhvr>
                                        <p:cTn id="49" dur="1" fill="hold">
                                          <p:stCondLst>
                                            <p:cond delay="0"/>
                                          </p:stCondLst>
                                        </p:cTn>
                                        <p:tgtEl>
                                          <p:spTgt spid="8">
                                            <p:txEl>
                                              <p:pRg st="16" end="16"/>
                                            </p:txEl>
                                          </p:spTgt>
                                        </p:tgtEl>
                                        <p:attrNameLst>
                                          <p:attrName>style.visibility</p:attrName>
                                        </p:attrNameLst>
                                      </p:cBhvr>
                                      <p:to>
                                        <p:strVal val="visible"/>
                                      </p:to>
                                    </p:set>
                                    <p:animEffect transition="in" filter="wipe(up)">
                                      <p:cBhvr>
                                        <p:cTn id="50" dur="5000"/>
                                        <p:tgtEl>
                                          <p:spTgt spid="8">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4" descr="Logo">
            <a:extLst>
              <a:ext uri="{FF2B5EF4-FFF2-40B4-BE49-F238E27FC236}">
                <a16:creationId xmlns:a16="http://schemas.microsoft.com/office/drawing/2014/main" id="{C2C4AF9E-9809-4C9A-A825-17F364D4B98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820685" y="4871951"/>
            <a:ext cx="1110036" cy="1411332"/>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33B35F97-B50E-4F93-9225-200BB336A4CD}"/>
              </a:ext>
            </a:extLst>
          </p:cNvPr>
          <p:cNvSpPr/>
          <p:nvPr/>
        </p:nvSpPr>
        <p:spPr>
          <a:xfrm>
            <a:off x="9042470" y="6274103"/>
            <a:ext cx="3106574" cy="523220"/>
          </a:xfrm>
          <a:prstGeom prst="rect">
            <a:avLst/>
          </a:prstGeom>
        </p:spPr>
        <p:txBody>
          <a:bodyPr wrap="square" anchor="t">
            <a:spAutoFit/>
          </a:bodyPr>
          <a:lstStyle/>
          <a:p>
            <a:r>
              <a:rPr lang="en-US" sz="1400">
                <a:latin typeface="Comic Sans MS"/>
              </a:rPr>
              <a:t>Brandy K. Nicholson, LPC NCC RPT</a:t>
            </a:r>
            <a:endParaRPr lang="en-US" sz="1400">
              <a:ea typeface="+mn-lt"/>
              <a:cs typeface="+mn-lt"/>
            </a:endParaRPr>
          </a:p>
          <a:p>
            <a:r>
              <a:rPr lang="en-US" sz="1400">
                <a:latin typeface="Comic Sans MS"/>
              </a:rPr>
              <a:t>School Counselor, HCES 2020</a:t>
            </a:r>
            <a:endParaRPr lang="en-US"/>
          </a:p>
        </p:txBody>
      </p:sp>
      <p:sp>
        <p:nvSpPr>
          <p:cNvPr id="8" name="Title 1">
            <a:extLst>
              <a:ext uri="{FF2B5EF4-FFF2-40B4-BE49-F238E27FC236}">
                <a16:creationId xmlns:a16="http://schemas.microsoft.com/office/drawing/2014/main" id="{39D19AF7-57C6-46D0-9996-32F2427C2D46}"/>
              </a:ext>
            </a:extLst>
          </p:cNvPr>
          <p:cNvSpPr>
            <a:spLocks noGrp="1"/>
          </p:cNvSpPr>
          <p:nvPr>
            <p:ph type="title"/>
          </p:nvPr>
        </p:nvSpPr>
        <p:spPr>
          <a:xfrm>
            <a:off x="646602" y="1150312"/>
            <a:ext cx="8596668" cy="830997"/>
          </a:xfrm>
        </p:spPr>
        <p:txBody>
          <a:bodyPr>
            <a:normAutofit fontScale="90000"/>
          </a:bodyPr>
          <a:lstStyle/>
          <a:p>
            <a:pPr algn="ctr"/>
            <a:r>
              <a:rPr lang="en-US" sz="3500" b="1" spc="600" dirty="0">
                <a:latin typeface="Papyrus" panose="03070502060502030205" pitchFamily="66" charset="0"/>
              </a:rPr>
              <a:t>1</a:t>
            </a:r>
            <a:r>
              <a:rPr lang="en-US" sz="3500" b="1" spc="600" baseline="30000" dirty="0">
                <a:latin typeface="Papyrus" panose="03070502060502030205" pitchFamily="66" charset="0"/>
              </a:rPr>
              <a:t>st</a:t>
            </a:r>
            <a:r>
              <a:rPr lang="en-US" sz="3500" b="1" spc="600" dirty="0">
                <a:latin typeface="Papyrus" panose="03070502060502030205" pitchFamily="66" charset="0"/>
              </a:rPr>
              <a:t> grade - Start your assessment . . .</a:t>
            </a:r>
          </a:p>
        </p:txBody>
      </p:sp>
      <p:sp>
        <p:nvSpPr>
          <p:cNvPr id="9" name="Title 1">
            <a:extLst>
              <a:ext uri="{FF2B5EF4-FFF2-40B4-BE49-F238E27FC236}">
                <a16:creationId xmlns:a16="http://schemas.microsoft.com/office/drawing/2014/main" id="{3ABF0581-505E-4EF7-868A-8971548CEEAA}"/>
              </a:ext>
            </a:extLst>
          </p:cNvPr>
          <p:cNvSpPr txBox="1">
            <a:spLocks/>
          </p:cNvSpPr>
          <p:nvPr/>
        </p:nvSpPr>
        <p:spPr>
          <a:xfrm>
            <a:off x="45634" y="231426"/>
            <a:ext cx="4073928" cy="918886"/>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4500" b="1" spc="300" dirty="0">
                <a:solidFill>
                  <a:srgbClr val="0033CC"/>
                </a:solidFill>
                <a:latin typeface="Papyrus" panose="03070502060502030205" pitchFamily="66" charset="0"/>
              </a:rPr>
              <a:t>Who are you?</a:t>
            </a:r>
          </a:p>
        </p:txBody>
      </p:sp>
      <p:pic>
        <p:nvPicPr>
          <p:cNvPr id="10" name="Picture 9">
            <a:extLst>
              <a:ext uri="{FF2B5EF4-FFF2-40B4-BE49-F238E27FC236}">
                <a16:creationId xmlns:a16="http://schemas.microsoft.com/office/drawing/2014/main" id="{60605F01-E13E-42A0-9FE8-FC3B4DDD8C38}"/>
              </a:ext>
            </a:extLst>
          </p:cNvPr>
          <p:cNvPicPr>
            <a:picLocks noChangeAspect="1"/>
          </p:cNvPicPr>
          <p:nvPr/>
        </p:nvPicPr>
        <p:blipFill>
          <a:blip r:embed="rId3"/>
          <a:stretch>
            <a:fillRect/>
          </a:stretch>
        </p:blipFill>
        <p:spPr>
          <a:xfrm>
            <a:off x="646602" y="1729678"/>
            <a:ext cx="3952875" cy="5076825"/>
          </a:xfrm>
          <a:prstGeom prst="rect">
            <a:avLst/>
          </a:prstGeom>
        </p:spPr>
      </p:pic>
      <p:pic>
        <p:nvPicPr>
          <p:cNvPr id="11" name="Picture 10">
            <a:extLst>
              <a:ext uri="{FF2B5EF4-FFF2-40B4-BE49-F238E27FC236}">
                <a16:creationId xmlns:a16="http://schemas.microsoft.com/office/drawing/2014/main" id="{0D47DB47-CC8F-4681-9A8A-EFA8AD1B1A94}"/>
              </a:ext>
            </a:extLst>
          </p:cNvPr>
          <p:cNvPicPr>
            <a:picLocks noChangeAspect="1"/>
          </p:cNvPicPr>
          <p:nvPr/>
        </p:nvPicPr>
        <p:blipFill>
          <a:blip r:embed="rId4"/>
          <a:stretch>
            <a:fillRect/>
          </a:stretch>
        </p:blipFill>
        <p:spPr>
          <a:xfrm>
            <a:off x="5050413" y="1729678"/>
            <a:ext cx="3990975" cy="5086350"/>
          </a:xfrm>
          <a:prstGeom prst="rect">
            <a:avLst/>
          </a:prstGeom>
        </p:spPr>
      </p:pic>
    </p:spTree>
    <p:extLst>
      <p:ext uri="{BB962C8B-B14F-4D97-AF65-F5344CB8AC3E}">
        <p14:creationId xmlns:p14="http://schemas.microsoft.com/office/powerpoint/2010/main" val="2412601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2.08333E-6 -2.96296E-6 L -2.08333E-6 -0.07222 " pathEditMode="relative" rAng="0" ptsTypes="AA">
                                      <p:cBhvr>
                                        <p:cTn id="6" dur="500" accel="50000" decel="50000" autoRev="1" fill="hold">
                                          <p:stCondLst>
                                            <p:cond delay="0"/>
                                          </p:stCondLst>
                                        </p:cTn>
                                        <p:tgtEl>
                                          <p:spTgt spid="9"/>
                                        </p:tgtEl>
                                        <p:attrNameLst>
                                          <p:attrName>ppt_x</p:attrName>
                                          <p:attrName>ppt_y</p:attrName>
                                        </p:attrNameLst>
                                      </p:cBhvr>
                                      <p:rCtr x="0" y="-3611"/>
                                    </p:animMotion>
                                    <p:animRot by="1500000">
                                      <p:cBhvr>
                                        <p:cTn id="7" dur="250" fill="hold">
                                          <p:stCondLst>
                                            <p:cond delay="0"/>
                                          </p:stCondLst>
                                        </p:cTn>
                                        <p:tgtEl>
                                          <p:spTgt spid="9"/>
                                        </p:tgtEl>
                                        <p:attrNameLst>
                                          <p:attrName>r</p:attrName>
                                        </p:attrNameLst>
                                      </p:cBhvr>
                                    </p:animRot>
                                    <p:animRot by="-1500000">
                                      <p:cBhvr>
                                        <p:cTn id="8" dur="250" fill="hold">
                                          <p:stCondLst>
                                            <p:cond delay="250"/>
                                          </p:stCondLst>
                                        </p:cTn>
                                        <p:tgtEl>
                                          <p:spTgt spid="9"/>
                                        </p:tgtEl>
                                        <p:attrNameLst>
                                          <p:attrName>r</p:attrName>
                                        </p:attrNameLst>
                                      </p:cBhvr>
                                    </p:animRot>
                                    <p:animRot by="-1500000">
                                      <p:cBhvr>
                                        <p:cTn id="9" dur="250" fill="hold">
                                          <p:stCondLst>
                                            <p:cond delay="500"/>
                                          </p:stCondLst>
                                        </p:cTn>
                                        <p:tgtEl>
                                          <p:spTgt spid="9"/>
                                        </p:tgtEl>
                                        <p:attrNameLst>
                                          <p:attrName>r</p:attrName>
                                        </p:attrNameLst>
                                      </p:cBhvr>
                                    </p:animRot>
                                    <p:animRot by="1500000">
                                      <p:cBhvr>
                                        <p:cTn id="10" dur="250" fill="hold">
                                          <p:stCondLst>
                                            <p:cond delay="750"/>
                                          </p:stCondLst>
                                        </p:cTn>
                                        <p:tgtEl>
                                          <p:spTgt spid="9"/>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6" presetClass="emph" presetSubtype="0" repeatCount="5000" fill="hold" grpId="0" nodeType="clickEffect">
                                  <p:stCondLst>
                                    <p:cond delay="0"/>
                                  </p:stCondLst>
                                  <p:childTnLst>
                                    <p:animEffect transition="out" filter="fade">
                                      <p:cBhvr>
                                        <p:cTn id="14" dur="2000" tmFilter="0, 0; .2, .5; .8, .5; 1, 0"/>
                                        <p:tgtEl>
                                          <p:spTgt spid="8"/>
                                        </p:tgtEl>
                                      </p:cBhvr>
                                    </p:animEffect>
                                    <p:animScale>
                                      <p:cBhvr>
                                        <p:cTn id="15" dur="1000" autoRev="1" fill="hold"/>
                                        <p:tgtEl>
                                          <p:spTgt spid="8"/>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4" descr="Logo">
            <a:extLst>
              <a:ext uri="{FF2B5EF4-FFF2-40B4-BE49-F238E27FC236}">
                <a16:creationId xmlns:a16="http://schemas.microsoft.com/office/drawing/2014/main" id="{C2C4AF9E-9809-4C9A-A825-17F364D4B98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820685" y="4871951"/>
            <a:ext cx="1110036" cy="1411332"/>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33B35F97-B50E-4F93-9225-200BB336A4CD}"/>
              </a:ext>
            </a:extLst>
          </p:cNvPr>
          <p:cNvSpPr/>
          <p:nvPr/>
        </p:nvSpPr>
        <p:spPr>
          <a:xfrm>
            <a:off x="9088374" y="6274103"/>
            <a:ext cx="3060670" cy="523220"/>
          </a:xfrm>
          <a:prstGeom prst="rect">
            <a:avLst/>
          </a:prstGeom>
        </p:spPr>
        <p:txBody>
          <a:bodyPr wrap="square" anchor="t">
            <a:spAutoFit/>
          </a:bodyPr>
          <a:lstStyle/>
          <a:p>
            <a:r>
              <a:rPr lang="en-US" sz="1400">
                <a:latin typeface="Comic Sans MS"/>
              </a:rPr>
              <a:t>Brandy K. Nicholson, LPC NCC RPT</a:t>
            </a:r>
            <a:endParaRPr lang="en-US" sz="1400">
              <a:ea typeface="+mn-lt"/>
              <a:cs typeface="+mn-lt"/>
            </a:endParaRPr>
          </a:p>
          <a:p>
            <a:r>
              <a:rPr lang="en-US" sz="1400">
                <a:latin typeface="Comic Sans MS"/>
              </a:rPr>
              <a:t>School Counselor, HCES 2020</a:t>
            </a:r>
            <a:endParaRPr lang="en-US"/>
          </a:p>
        </p:txBody>
      </p:sp>
      <p:sp>
        <p:nvSpPr>
          <p:cNvPr id="8" name="Title 1">
            <a:extLst>
              <a:ext uri="{FF2B5EF4-FFF2-40B4-BE49-F238E27FC236}">
                <a16:creationId xmlns:a16="http://schemas.microsoft.com/office/drawing/2014/main" id="{39D19AF7-57C6-46D0-9996-32F2427C2D46}"/>
              </a:ext>
            </a:extLst>
          </p:cNvPr>
          <p:cNvSpPr>
            <a:spLocks noGrp="1"/>
          </p:cNvSpPr>
          <p:nvPr>
            <p:ph type="title"/>
          </p:nvPr>
        </p:nvSpPr>
        <p:spPr>
          <a:xfrm>
            <a:off x="646602" y="1150312"/>
            <a:ext cx="8596668" cy="830997"/>
          </a:xfrm>
        </p:spPr>
        <p:txBody>
          <a:bodyPr>
            <a:normAutofit fontScale="90000"/>
          </a:bodyPr>
          <a:lstStyle/>
          <a:p>
            <a:pPr algn="ctr"/>
            <a:r>
              <a:rPr lang="en-US" sz="3500" b="1" spc="600" dirty="0">
                <a:latin typeface="Papyrus" panose="03070502060502030205" pitchFamily="66" charset="0"/>
              </a:rPr>
              <a:t>2</a:t>
            </a:r>
            <a:r>
              <a:rPr lang="en-US" sz="3500" b="1" spc="600" baseline="30000" dirty="0">
                <a:latin typeface="Papyrus" panose="03070502060502030205" pitchFamily="66" charset="0"/>
              </a:rPr>
              <a:t>nd</a:t>
            </a:r>
            <a:r>
              <a:rPr lang="en-US" sz="3500" b="1" spc="600" dirty="0">
                <a:latin typeface="Papyrus" panose="03070502060502030205" pitchFamily="66" charset="0"/>
              </a:rPr>
              <a:t> grade - Start your assessment . . .</a:t>
            </a:r>
          </a:p>
        </p:txBody>
      </p:sp>
      <p:sp>
        <p:nvSpPr>
          <p:cNvPr id="9" name="Title 1">
            <a:extLst>
              <a:ext uri="{FF2B5EF4-FFF2-40B4-BE49-F238E27FC236}">
                <a16:creationId xmlns:a16="http://schemas.microsoft.com/office/drawing/2014/main" id="{3ABF0581-505E-4EF7-868A-8971548CEEAA}"/>
              </a:ext>
            </a:extLst>
          </p:cNvPr>
          <p:cNvSpPr txBox="1">
            <a:spLocks/>
          </p:cNvSpPr>
          <p:nvPr/>
        </p:nvSpPr>
        <p:spPr>
          <a:xfrm>
            <a:off x="45634" y="231426"/>
            <a:ext cx="4073928" cy="918886"/>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4500" b="1" spc="300" dirty="0">
                <a:solidFill>
                  <a:srgbClr val="0033CC"/>
                </a:solidFill>
                <a:latin typeface="Papyrus" panose="03070502060502030205" pitchFamily="66" charset="0"/>
              </a:rPr>
              <a:t>Who are you?</a:t>
            </a:r>
          </a:p>
        </p:txBody>
      </p:sp>
      <p:graphicFrame>
        <p:nvGraphicFramePr>
          <p:cNvPr id="2" name="Object 1">
            <a:extLst>
              <a:ext uri="{FF2B5EF4-FFF2-40B4-BE49-F238E27FC236}">
                <a16:creationId xmlns:a16="http://schemas.microsoft.com/office/drawing/2014/main" id="{F71963D7-362C-43A5-9836-457A5675DC35}"/>
              </a:ext>
            </a:extLst>
          </p:cNvPr>
          <p:cNvGraphicFramePr>
            <a:graphicFrameLocks noChangeAspect="1"/>
          </p:cNvGraphicFramePr>
          <p:nvPr>
            <p:extLst>
              <p:ext uri="{D42A27DB-BD31-4B8C-83A1-F6EECF244321}">
                <p14:modId xmlns:p14="http://schemas.microsoft.com/office/powerpoint/2010/main" val="2459660049"/>
              </p:ext>
            </p:extLst>
          </p:nvPr>
        </p:nvGraphicFramePr>
        <p:xfrm>
          <a:off x="3124305" y="1751729"/>
          <a:ext cx="3641262" cy="4712790"/>
        </p:xfrm>
        <a:graphic>
          <a:graphicData uri="http://schemas.openxmlformats.org/presentationml/2006/ole">
            <mc:AlternateContent xmlns:mc="http://schemas.openxmlformats.org/markup-compatibility/2006">
              <mc:Choice xmlns:v="urn:schemas-microsoft-com:vml" Requires="v">
                <p:oleObj spid="_x0000_s2084" name="Acrobat Document" r:id="rId4" imgW="5829108" imgH="7543672" progId="AcroExch.Document.DC">
                  <p:embed/>
                </p:oleObj>
              </mc:Choice>
              <mc:Fallback>
                <p:oleObj name="Acrobat Document" r:id="rId4" imgW="5829108" imgH="7543672" progId="AcroExch.Document.DC">
                  <p:embed/>
                  <p:pic>
                    <p:nvPicPr>
                      <p:cNvPr id="0" name=""/>
                      <p:cNvPicPr/>
                      <p:nvPr/>
                    </p:nvPicPr>
                    <p:blipFill>
                      <a:blip r:embed="rId5"/>
                      <a:stretch>
                        <a:fillRect/>
                      </a:stretch>
                    </p:blipFill>
                    <p:spPr>
                      <a:xfrm>
                        <a:off x="3124305" y="1751729"/>
                        <a:ext cx="3641262" cy="4712790"/>
                      </a:xfrm>
                      <a:prstGeom prst="rect">
                        <a:avLst/>
                      </a:prstGeom>
                    </p:spPr>
                  </p:pic>
                </p:oleObj>
              </mc:Fallback>
            </mc:AlternateContent>
          </a:graphicData>
        </a:graphic>
      </p:graphicFrame>
    </p:spTree>
    <p:extLst>
      <p:ext uri="{BB962C8B-B14F-4D97-AF65-F5344CB8AC3E}">
        <p14:creationId xmlns:p14="http://schemas.microsoft.com/office/powerpoint/2010/main" val="1171069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2.08333E-6 -2.96296E-6 L -2.08333E-6 -0.07222 " pathEditMode="relative" rAng="0" ptsTypes="AA">
                                      <p:cBhvr>
                                        <p:cTn id="6" dur="500" accel="50000" decel="50000" autoRev="1" fill="hold">
                                          <p:stCondLst>
                                            <p:cond delay="0"/>
                                          </p:stCondLst>
                                        </p:cTn>
                                        <p:tgtEl>
                                          <p:spTgt spid="9"/>
                                        </p:tgtEl>
                                        <p:attrNameLst>
                                          <p:attrName>ppt_x</p:attrName>
                                          <p:attrName>ppt_y</p:attrName>
                                        </p:attrNameLst>
                                      </p:cBhvr>
                                      <p:rCtr x="0" y="-3611"/>
                                    </p:animMotion>
                                    <p:animRot by="1500000">
                                      <p:cBhvr>
                                        <p:cTn id="7" dur="250" fill="hold">
                                          <p:stCondLst>
                                            <p:cond delay="0"/>
                                          </p:stCondLst>
                                        </p:cTn>
                                        <p:tgtEl>
                                          <p:spTgt spid="9"/>
                                        </p:tgtEl>
                                        <p:attrNameLst>
                                          <p:attrName>r</p:attrName>
                                        </p:attrNameLst>
                                      </p:cBhvr>
                                    </p:animRot>
                                    <p:animRot by="-1500000">
                                      <p:cBhvr>
                                        <p:cTn id="8" dur="250" fill="hold">
                                          <p:stCondLst>
                                            <p:cond delay="250"/>
                                          </p:stCondLst>
                                        </p:cTn>
                                        <p:tgtEl>
                                          <p:spTgt spid="9"/>
                                        </p:tgtEl>
                                        <p:attrNameLst>
                                          <p:attrName>r</p:attrName>
                                        </p:attrNameLst>
                                      </p:cBhvr>
                                    </p:animRot>
                                    <p:animRot by="-1500000">
                                      <p:cBhvr>
                                        <p:cTn id="9" dur="250" fill="hold">
                                          <p:stCondLst>
                                            <p:cond delay="500"/>
                                          </p:stCondLst>
                                        </p:cTn>
                                        <p:tgtEl>
                                          <p:spTgt spid="9"/>
                                        </p:tgtEl>
                                        <p:attrNameLst>
                                          <p:attrName>r</p:attrName>
                                        </p:attrNameLst>
                                      </p:cBhvr>
                                    </p:animRot>
                                    <p:animRot by="1500000">
                                      <p:cBhvr>
                                        <p:cTn id="10" dur="250" fill="hold">
                                          <p:stCondLst>
                                            <p:cond delay="750"/>
                                          </p:stCondLst>
                                        </p:cTn>
                                        <p:tgtEl>
                                          <p:spTgt spid="9"/>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6" presetClass="emph" presetSubtype="0" repeatCount="5000" fill="hold" grpId="0" nodeType="clickEffect">
                                  <p:stCondLst>
                                    <p:cond delay="0"/>
                                  </p:stCondLst>
                                  <p:childTnLst>
                                    <p:animEffect transition="out" filter="fade">
                                      <p:cBhvr>
                                        <p:cTn id="14" dur="2000" tmFilter="0, 0; .2, .5; .8, .5; 1, 0"/>
                                        <p:tgtEl>
                                          <p:spTgt spid="8"/>
                                        </p:tgtEl>
                                      </p:cBhvr>
                                    </p:animEffect>
                                    <p:animScale>
                                      <p:cBhvr>
                                        <p:cTn id="15" dur="1000" autoRev="1" fill="hold"/>
                                        <p:tgtEl>
                                          <p:spTgt spid="8"/>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4" descr="Logo">
            <a:extLst>
              <a:ext uri="{FF2B5EF4-FFF2-40B4-BE49-F238E27FC236}">
                <a16:creationId xmlns:a16="http://schemas.microsoft.com/office/drawing/2014/main" id="{C2C4AF9E-9809-4C9A-A825-17F364D4B98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820685" y="4871951"/>
            <a:ext cx="1110036" cy="1411332"/>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33B35F97-B50E-4F93-9225-200BB336A4CD}"/>
              </a:ext>
            </a:extLst>
          </p:cNvPr>
          <p:cNvSpPr/>
          <p:nvPr/>
        </p:nvSpPr>
        <p:spPr>
          <a:xfrm>
            <a:off x="8950663" y="6274103"/>
            <a:ext cx="3198381" cy="523220"/>
          </a:xfrm>
          <a:prstGeom prst="rect">
            <a:avLst/>
          </a:prstGeom>
        </p:spPr>
        <p:txBody>
          <a:bodyPr wrap="square" anchor="t">
            <a:spAutoFit/>
          </a:bodyPr>
          <a:lstStyle/>
          <a:p>
            <a:r>
              <a:rPr lang="en-US" sz="1400">
                <a:latin typeface="Comic Sans MS"/>
              </a:rPr>
              <a:t>Brandy K. Nicholson, LPC NCC RPT</a:t>
            </a:r>
            <a:endParaRPr lang="en-US" sz="1400">
              <a:ea typeface="+mn-lt"/>
              <a:cs typeface="+mn-lt"/>
            </a:endParaRPr>
          </a:p>
          <a:p>
            <a:r>
              <a:rPr lang="en-US" sz="1400">
                <a:latin typeface="Comic Sans MS"/>
              </a:rPr>
              <a:t>School Counselor, HCES 2020</a:t>
            </a:r>
            <a:endParaRPr lang="en-US"/>
          </a:p>
        </p:txBody>
      </p:sp>
      <p:sp>
        <p:nvSpPr>
          <p:cNvPr id="7" name="Title 1">
            <a:extLst>
              <a:ext uri="{FF2B5EF4-FFF2-40B4-BE49-F238E27FC236}">
                <a16:creationId xmlns:a16="http://schemas.microsoft.com/office/drawing/2014/main" id="{2F4A6DE6-8075-4A26-ACA1-16A67F9C038B}"/>
              </a:ext>
            </a:extLst>
          </p:cNvPr>
          <p:cNvSpPr txBox="1">
            <a:spLocks/>
          </p:cNvSpPr>
          <p:nvPr/>
        </p:nvSpPr>
        <p:spPr>
          <a:xfrm>
            <a:off x="-3" y="340534"/>
            <a:ext cx="9177867" cy="918886"/>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4500" b="1" spc="300" dirty="0">
                <a:solidFill>
                  <a:srgbClr val="FF3300"/>
                </a:solidFill>
                <a:latin typeface="Papyrus" panose="03070502060502030205" pitchFamily="66" charset="0"/>
              </a:rPr>
              <a:t>Where are you going?</a:t>
            </a:r>
          </a:p>
        </p:txBody>
      </p:sp>
      <p:sp>
        <p:nvSpPr>
          <p:cNvPr id="2" name="Rectangle 1">
            <a:extLst>
              <a:ext uri="{FF2B5EF4-FFF2-40B4-BE49-F238E27FC236}">
                <a16:creationId xmlns:a16="http://schemas.microsoft.com/office/drawing/2014/main" id="{D428A440-DA3E-4A0D-96FD-CAAD72EDCFA5}"/>
              </a:ext>
            </a:extLst>
          </p:cNvPr>
          <p:cNvSpPr/>
          <p:nvPr/>
        </p:nvSpPr>
        <p:spPr>
          <a:xfrm>
            <a:off x="1178870" y="3797783"/>
            <a:ext cx="6820120" cy="323165"/>
          </a:xfrm>
          <a:prstGeom prst="rect">
            <a:avLst/>
          </a:prstGeom>
        </p:spPr>
        <p:txBody>
          <a:bodyPr wrap="square">
            <a:spAutoFit/>
          </a:bodyPr>
          <a:lstStyle/>
          <a:p>
            <a:r>
              <a:rPr lang="en-US" sz="1500" dirty="0"/>
              <a:t>https://www.ted.com/talks/kid_president_i_think_we_all_need_a_pep_talk</a:t>
            </a:r>
          </a:p>
        </p:txBody>
      </p:sp>
      <p:pic>
        <p:nvPicPr>
          <p:cNvPr id="5" name="Picture 4">
            <a:extLst>
              <a:ext uri="{FF2B5EF4-FFF2-40B4-BE49-F238E27FC236}">
                <a16:creationId xmlns:a16="http://schemas.microsoft.com/office/drawing/2014/main" id="{6E540946-C43B-4142-8792-2B18EE5F00D1}"/>
              </a:ext>
            </a:extLst>
          </p:cNvPr>
          <p:cNvPicPr>
            <a:picLocks noChangeAspect="1"/>
          </p:cNvPicPr>
          <p:nvPr/>
        </p:nvPicPr>
        <p:blipFill>
          <a:blip r:embed="rId3"/>
          <a:stretch>
            <a:fillRect/>
          </a:stretch>
        </p:blipFill>
        <p:spPr>
          <a:xfrm>
            <a:off x="2931978" y="1259420"/>
            <a:ext cx="3313904" cy="2484553"/>
          </a:xfrm>
          <a:prstGeom prst="rect">
            <a:avLst/>
          </a:prstGeom>
        </p:spPr>
      </p:pic>
      <p:sp>
        <p:nvSpPr>
          <p:cNvPr id="9" name="Title 1">
            <a:extLst>
              <a:ext uri="{FF2B5EF4-FFF2-40B4-BE49-F238E27FC236}">
                <a16:creationId xmlns:a16="http://schemas.microsoft.com/office/drawing/2014/main" id="{C724A10E-27B1-4408-8A23-67648AAFFE94}"/>
              </a:ext>
            </a:extLst>
          </p:cNvPr>
          <p:cNvSpPr txBox="1">
            <a:spLocks/>
          </p:cNvSpPr>
          <p:nvPr/>
        </p:nvSpPr>
        <p:spPr>
          <a:xfrm>
            <a:off x="314458" y="4287858"/>
            <a:ext cx="9177867" cy="1310722"/>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2000" dirty="0">
                <a:solidFill>
                  <a:srgbClr val="0033CC"/>
                </a:solidFill>
              </a:rPr>
              <a:t>“Two roads diverged in a wood and I - I took the one less traveled by, and that has made all the difference.”  Robert Frost</a:t>
            </a:r>
          </a:p>
          <a:p>
            <a:pPr algn="ctr"/>
            <a:br>
              <a:rPr lang="en-US" sz="2000" dirty="0">
                <a:solidFill>
                  <a:srgbClr val="0033CC"/>
                </a:solidFill>
              </a:rPr>
            </a:br>
            <a:r>
              <a:rPr lang="en-US" sz="1500" dirty="0">
                <a:solidFill>
                  <a:srgbClr val="0033CC"/>
                </a:solidFill>
                <a:hlinkClick r:id="rId4"/>
              </a:rPr>
              <a:t>https://www.brainyquote.com/quotes/robert_frost_101324</a:t>
            </a:r>
            <a:r>
              <a:rPr lang="en-US" sz="1500" dirty="0">
                <a:solidFill>
                  <a:srgbClr val="0033CC"/>
                </a:solidFill>
              </a:rPr>
              <a:t> </a:t>
            </a:r>
            <a:endParaRPr lang="en-US" sz="1500" b="1" spc="300" dirty="0">
              <a:solidFill>
                <a:srgbClr val="0033CC"/>
              </a:solidFill>
              <a:latin typeface="Papyrus" panose="03070502060502030205" pitchFamily="66" charset="0"/>
            </a:endParaRPr>
          </a:p>
        </p:txBody>
      </p:sp>
    </p:spTree>
    <p:extLst>
      <p:ext uri="{BB962C8B-B14F-4D97-AF65-F5344CB8AC3E}">
        <p14:creationId xmlns:p14="http://schemas.microsoft.com/office/powerpoint/2010/main" val="133179037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2.08333E-6 3.33333E-6 L -2.08333E-6 -0.07223 " pathEditMode="relative" rAng="0" ptsTypes="AA">
                                      <p:cBhvr>
                                        <p:cTn id="6" dur="500" accel="50000" decel="50000" autoRev="1" fill="hold">
                                          <p:stCondLst>
                                            <p:cond delay="0"/>
                                          </p:stCondLst>
                                        </p:cTn>
                                        <p:tgtEl>
                                          <p:spTgt spid="7"/>
                                        </p:tgtEl>
                                        <p:attrNameLst>
                                          <p:attrName>ppt_x</p:attrName>
                                          <p:attrName>ppt_y</p:attrName>
                                        </p:attrNameLst>
                                      </p:cBhvr>
                                      <p:rCtr x="0" y="-3611"/>
                                    </p:animMotion>
                                    <p:animRot by="1500000">
                                      <p:cBhvr>
                                        <p:cTn id="7" dur="250" fill="hold">
                                          <p:stCondLst>
                                            <p:cond delay="0"/>
                                          </p:stCondLst>
                                        </p:cTn>
                                        <p:tgtEl>
                                          <p:spTgt spid="7"/>
                                        </p:tgtEl>
                                        <p:attrNameLst>
                                          <p:attrName>r</p:attrName>
                                        </p:attrNameLst>
                                      </p:cBhvr>
                                    </p:animRot>
                                    <p:animRot by="-1500000">
                                      <p:cBhvr>
                                        <p:cTn id="8" dur="250" fill="hold">
                                          <p:stCondLst>
                                            <p:cond delay="250"/>
                                          </p:stCondLst>
                                        </p:cTn>
                                        <p:tgtEl>
                                          <p:spTgt spid="7"/>
                                        </p:tgtEl>
                                        <p:attrNameLst>
                                          <p:attrName>r</p:attrName>
                                        </p:attrNameLst>
                                      </p:cBhvr>
                                    </p:animRot>
                                    <p:animRot by="-1500000">
                                      <p:cBhvr>
                                        <p:cTn id="9" dur="250" fill="hold">
                                          <p:stCondLst>
                                            <p:cond delay="500"/>
                                          </p:stCondLst>
                                        </p:cTn>
                                        <p:tgtEl>
                                          <p:spTgt spid="7"/>
                                        </p:tgtEl>
                                        <p:attrNameLst>
                                          <p:attrName>r</p:attrName>
                                        </p:attrNameLst>
                                      </p:cBhvr>
                                    </p:animRot>
                                    <p:animRot by="1500000">
                                      <p:cBhvr>
                                        <p:cTn id="10" dur="250" fill="hold">
                                          <p:stCondLst>
                                            <p:cond delay="750"/>
                                          </p:stCondLst>
                                        </p:cTn>
                                        <p:tgtEl>
                                          <p:spTgt spid="7"/>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34" presetClass="emph" presetSubtype="0" fill="hold" grpId="0" nodeType="clickEffect">
                                  <p:stCondLst>
                                    <p:cond delay="0"/>
                                  </p:stCondLst>
                                  <p:iterate type="lt">
                                    <p:tmPct val="10000"/>
                                  </p:iterate>
                                  <p:childTnLst>
                                    <p:animMotion origin="layout" path="M -2.08333E-6 3.33333E-6 L -2.08333E-6 -0.07223 " pathEditMode="relative" rAng="0" ptsTypes="AA">
                                      <p:cBhvr>
                                        <p:cTn id="14" dur="500" accel="50000" decel="50000" autoRev="1" fill="hold">
                                          <p:stCondLst>
                                            <p:cond delay="0"/>
                                          </p:stCondLst>
                                        </p:cTn>
                                        <p:tgtEl>
                                          <p:spTgt spid="9"/>
                                        </p:tgtEl>
                                        <p:attrNameLst>
                                          <p:attrName>ppt_x</p:attrName>
                                          <p:attrName>ppt_y</p:attrName>
                                        </p:attrNameLst>
                                      </p:cBhvr>
                                      <p:rCtr x="0" y="-3611"/>
                                    </p:animMotion>
                                    <p:animRot by="1500000">
                                      <p:cBhvr>
                                        <p:cTn id="15" dur="250" fill="hold">
                                          <p:stCondLst>
                                            <p:cond delay="0"/>
                                          </p:stCondLst>
                                        </p:cTn>
                                        <p:tgtEl>
                                          <p:spTgt spid="9"/>
                                        </p:tgtEl>
                                        <p:attrNameLst>
                                          <p:attrName>r</p:attrName>
                                        </p:attrNameLst>
                                      </p:cBhvr>
                                    </p:animRot>
                                    <p:animRot by="-1500000">
                                      <p:cBhvr>
                                        <p:cTn id="16" dur="250" fill="hold">
                                          <p:stCondLst>
                                            <p:cond delay="250"/>
                                          </p:stCondLst>
                                        </p:cTn>
                                        <p:tgtEl>
                                          <p:spTgt spid="9"/>
                                        </p:tgtEl>
                                        <p:attrNameLst>
                                          <p:attrName>r</p:attrName>
                                        </p:attrNameLst>
                                      </p:cBhvr>
                                    </p:animRot>
                                    <p:animRot by="-1500000">
                                      <p:cBhvr>
                                        <p:cTn id="17" dur="250" fill="hold">
                                          <p:stCondLst>
                                            <p:cond delay="500"/>
                                          </p:stCondLst>
                                        </p:cTn>
                                        <p:tgtEl>
                                          <p:spTgt spid="9"/>
                                        </p:tgtEl>
                                        <p:attrNameLst>
                                          <p:attrName>r</p:attrName>
                                        </p:attrNameLst>
                                      </p:cBhvr>
                                    </p:animRot>
                                    <p:animRot by="1500000">
                                      <p:cBhvr>
                                        <p:cTn id="18" dur="250" fill="hold">
                                          <p:stCondLst>
                                            <p:cond delay="750"/>
                                          </p:stCondLst>
                                        </p:cTn>
                                        <p:tgtEl>
                                          <p:spTgt spid="9"/>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4" descr="Logo">
            <a:extLst>
              <a:ext uri="{FF2B5EF4-FFF2-40B4-BE49-F238E27FC236}">
                <a16:creationId xmlns:a16="http://schemas.microsoft.com/office/drawing/2014/main" id="{C2C4AF9E-9809-4C9A-A825-17F364D4B98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820685" y="4871951"/>
            <a:ext cx="1110036" cy="1411332"/>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33B35F97-B50E-4F93-9225-200BB336A4CD}"/>
              </a:ext>
            </a:extLst>
          </p:cNvPr>
          <p:cNvSpPr/>
          <p:nvPr/>
        </p:nvSpPr>
        <p:spPr>
          <a:xfrm>
            <a:off x="9014928" y="6283283"/>
            <a:ext cx="3134116" cy="523220"/>
          </a:xfrm>
          <a:prstGeom prst="rect">
            <a:avLst/>
          </a:prstGeom>
        </p:spPr>
        <p:txBody>
          <a:bodyPr wrap="square" anchor="t">
            <a:spAutoFit/>
          </a:bodyPr>
          <a:lstStyle/>
          <a:p>
            <a:r>
              <a:rPr lang="en-US" sz="1400">
                <a:latin typeface="Comic Sans MS"/>
              </a:rPr>
              <a:t>Brandy K. Nicholson, LPC NCC RPT</a:t>
            </a:r>
            <a:endParaRPr lang="en-US" sz="1400">
              <a:ea typeface="+mn-lt"/>
              <a:cs typeface="+mn-lt"/>
            </a:endParaRPr>
          </a:p>
          <a:p>
            <a:r>
              <a:rPr lang="en-US" sz="1400">
                <a:latin typeface="Comic Sans MS"/>
              </a:rPr>
              <a:t>School Counselor, HCES 2020</a:t>
            </a:r>
            <a:endParaRPr lang="en-US"/>
          </a:p>
        </p:txBody>
      </p:sp>
      <p:sp>
        <p:nvSpPr>
          <p:cNvPr id="5" name="TextBox 4">
            <a:extLst>
              <a:ext uri="{FF2B5EF4-FFF2-40B4-BE49-F238E27FC236}">
                <a16:creationId xmlns:a16="http://schemas.microsoft.com/office/drawing/2014/main" id="{37942DFA-E250-48FA-91A6-E18DCB8AEE2E}"/>
              </a:ext>
            </a:extLst>
          </p:cNvPr>
          <p:cNvSpPr txBox="1"/>
          <p:nvPr/>
        </p:nvSpPr>
        <p:spPr>
          <a:xfrm>
            <a:off x="1922583" y="1466754"/>
            <a:ext cx="5416061" cy="553998"/>
          </a:xfrm>
          <a:prstGeom prst="rect">
            <a:avLst/>
          </a:prstGeom>
          <a:noFill/>
        </p:spPr>
        <p:txBody>
          <a:bodyPr wrap="square" rtlCol="0">
            <a:spAutoFit/>
          </a:bodyPr>
          <a:lstStyle/>
          <a:p>
            <a:pPr algn="ctr"/>
            <a:r>
              <a:rPr lang="en-US" sz="3000" dirty="0">
                <a:solidFill>
                  <a:srgbClr val="FF9900"/>
                </a:solidFill>
              </a:rPr>
              <a:t>17 Career Clusters</a:t>
            </a:r>
          </a:p>
        </p:txBody>
      </p:sp>
      <p:sp>
        <p:nvSpPr>
          <p:cNvPr id="6" name="Rectangle 5">
            <a:extLst>
              <a:ext uri="{FF2B5EF4-FFF2-40B4-BE49-F238E27FC236}">
                <a16:creationId xmlns:a16="http://schemas.microsoft.com/office/drawing/2014/main" id="{EE01338D-01E1-4212-9CA9-185F82F8EBFB}"/>
              </a:ext>
            </a:extLst>
          </p:cNvPr>
          <p:cNvSpPr/>
          <p:nvPr/>
        </p:nvSpPr>
        <p:spPr>
          <a:xfrm>
            <a:off x="261279" y="2230443"/>
            <a:ext cx="3845170" cy="3557769"/>
          </a:xfrm>
          <a:prstGeom prst="rect">
            <a:avLst/>
          </a:prstGeom>
        </p:spPr>
        <p:txBody>
          <a:bodyPr wrap="square">
            <a:spAutoFit/>
          </a:bodyPr>
          <a:lstStyle/>
          <a:p>
            <a:pPr>
              <a:lnSpc>
                <a:spcPct val="107000"/>
              </a:lnSpc>
              <a:spcAft>
                <a:spcPts val="800"/>
              </a:spcAft>
            </a:pPr>
            <a:r>
              <a:rPr lang="en-US" dirty="0">
                <a:latin typeface="Arial Narrow" panose="020B0606020202030204" pitchFamily="34" charset="0"/>
                <a:ea typeface="Calibri" panose="020F0502020204030204" pitchFamily="34" charset="0"/>
                <a:cs typeface="Times New Roman" panose="02020603050405020304" pitchFamily="18" charset="0"/>
              </a:rPr>
              <a:t>1. Agriculture, Food &amp; Natural Resources </a:t>
            </a:r>
          </a:p>
          <a:p>
            <a:pPr>
              <a:lnSpc>
                <a:spcPct val="107000"/>
              </a:lnSpc>
              <a:spcAft>
                <a:spcPts val="800"/>
              </a:spcAft>
            </a:pPr>
            <a:r>
              <a:rPr lang="en-US" dirty="0">
                <a:latin typeface="Arial Narrow" panose="020B0606020202030204" pitchFamily="34" charset="0"/>
                <a:ea typeface="Calibri" panose="020F0502020204030204" pitchFamily="34" charset="0"/>
                <a:cs typeface="Times New Roman" panose="02020603050405020304" pitchFamily="18" charset="0"/>
              </a:rPr>
              <a:t>2. Architecture &amp; Construction </a:t>
            </a:r>
          </a:p>
          <a:p>
            <a:pPr>
              <a:lnSpc>
                <a:spcPct val="107000"/>
              </a:lnSpc>
              <a:spcAft>
                <a:spcPts val="800"/>
              </a:spcAft>
            </a:pPr>
            <a:r>
              <a:rPr lang="en-US" dirty="0">
                <a:latin typeface="Arial Narrow" panose="020B0606020202030204" pitchFamily="34" charset="0"/>
                <a:ea typeface="Calibri" panose="020F0502020204030204" pitchFamily="34" charset="0"/>
                <a:cs typeface="Times New Roman" panose="02020603050405020304" pitchFamily="18" charset="0"/>
              </a:rPr>
              <a:t>3. Arts, A/V Technology &amp; Communications </a:t>
            </a:r>
          </a:p>
          <a:p>
            <a:pPr>
              <a:lnSpc>
                <a:spcPct val="107000"/>
              </a:lnSpc>
              <a:spcAft>
                <a:spcPts val="800"/>
              </a:spcAft>
            </a:pPr>
            <a:r>
              <a:rPr lang="en-US" dirty="0">
                <a:latin typeface="Arial Narrow" panose="020B0606020202030204" pitchFamily="34" charset="0"/>
                <a:ea typeface="Calibri" panose="020F0502020204030204" pitchFamily="34" charset="0"/>
                <a:cs typeface="Times New Roman" panose="02020603050405020304" pitchFamily="18" charset="0"/>
              </a:rPr>
              <a:t>4. Business Management &amp; Administration </a:t>
            </a:r>
          </a:p>
          <a:p>
            <a:pPr>
              <a:lnSpc>
                <a:spcPct val="107000"/>
              </a:lnSpc>
              <a:spcAft>
                <a:spcPts val="800"/>
              </a:spcAft>
            </a:pPr>
            <a:r>
              <a:rPr lang="en-US" dirty="0">
                <a:latin typeface="Arial Narrow" panose="020B0606020202030204" pitchFamily="34" charset="0"/>
                <a:ea typeface="Calibri" panose="020F0502020204030204" pitchFamily="34" charset="0"/>
                <a:cs typeface="Times New Roman" panose="02020603050405020304" pitchFamily="18" charset="0"/>
              </a:rPr>
              <a:t>5. Education &amp; Training </a:t>
            </a:r>
          </a:p>
          <a:p>
            <a:pPr>
              <a:lnSpc>
                <a:spcPct val="107000"/>
              </a:lnSpc>
              <a:spcAft>
                <a:spcPts val="800"/>
              </a:spcAft>
            </a:pPr>
            <a:r>
              <a:rPr lang="en-US" dirty="0">
                <a:latin typeface="Arial Narrow" panose="020B0606020202030204" pitchFamily="34" charset="0"/>
                <a:ea typeface="Calibri" panose="020F0502020204030204" pitchFamily="34" charset="0"/>
                <a:cs typeface="Times New Roman" panose="02020603050405020304" pitchFamily="18" charset="0"/>
              </a:rPr>
              <a:t>6. Energy </a:t>
            </a:r>
          </a:p>
          <a:p>
            <a:pPr>
              <a:lnSpc>
                <a:spcPct val="107000"/>
              </a:lnSpc>
              <a:spcAft>
                <a:spcPts val="800"/>
              </a:spcAft>
            </a:pPr>
            <a:r>
              <a:rPr lang="en-US" dirty="0">
                <a:latin typeface="Arial Narrow" panose="020B0606020202030204" pitchFamily="34" charset="0"/>
                <a:ea typeface="Calibri" panose="020F0502020204030204" pitchFamily="34" charset="0"/>
                <a:cs typeface="Times New Roman" panose="02020603050405020304" pitchFamily="18" charset="0"/>
              </a:rPr>
              <a:t>7. Finance </a:t>
            </a:r>
          </a:p>
          <a:p>
            <a:pPr>
              <a:lnSpc>
                <a:spcPct val="107000"/>
              </a:lnSpc>
              <a:spcAft>
                <a:spcPts val="800"/>
              </a:spcAft>
            </a:pPr>
            <a:r>
              <a:rPr lang="en-US" dirty="0">
                <a:latin typeface="Arial Narrow" panose="020B0606020202030204" pitchFamily="34" charset="0"/>
                <a:ea typeface="Calibri" panose="020F0502020204030204" pitchFamily="34" charset="0"/>
                <a:cs typeface="Times New Roman" panose="02020603050405020304" pitchFamily="18" charset="0"/>
              </a:rPr>
              <a:t>8. Government &amp; Public Administration </a:t>
            </a:r>
          </a:p>
          <a:p>
            <a:pPr>
              <a:lnSpc>
                <a:spcPct val="107000"/>
              </a:lnSpc>
              <a:spcAft>
                <a:spcPts val="800"/>
              </a:spcAft>
            </a:pPr>
            <a:r>
              <a:rPr lang="en-US" dirty="0">
                <a:latin typeface="Arial Narrow" panose="020B0606020202030204" pitchFamily="34" charset="0"/>
                <a:ea typeface="Calibri" panose="020F0502020204030204" pitchFamily="34" charset="0"/>
                <a:cs typeface="Times New Roman" panose="02020603050405020304" pitchFamily="18" charset="0"/>
              </a:rPr>
              <a:t>9. Health Science </a:t>
            </a:r>
          </a:p>
        </p:txBody>
      </p:sp>
      <p:sp>
        <p:nvSpPr>
          <p:cNvPr id="7" name="Rectangle 6">
            <a:extLst>
              <a:ext uri="{FF2B5EF4-FFF2-40B4-BE49-F238E27FC236}">
                <a16:creationId xmlns:a16="http://schemas.microsoft.com/office/drawing/2014/main" id="{3CCF45F3-E875-40D8-BF8A-8787D4B161A5}"/>
              </a:ext>
            </a:extLst>
          </p:cNvPr>
          <p:cNvSpPr/>
          <p:nvPr/>
        </p:nvSpPr>
        <p:spPr>
          <a:xfrm>
            <a:off x="4586588" y="3101899"/>
            <a:ext cx="4632960" cy="3181384"/>
          </a:xfrm>
          <a:prstGeom prst="rect">
            <a:avLst/>
          </a:prstGeom>
        </p:spPr>
        <p:txBody>
          <a:bodyPr wrap="square">
            <a:spAutoFit/>
          </a:bodyPr>
          <a:lstStyle/>
          <a:p>
            <a:pPr>
              <a:lnSpc>
                <a:spcPct val="107000"/>
              </a:lnSpc>
              <a:spcAft>
                <a:spcPts val="800"/>
              </a:spcAft>
            </a:pPr>
            <a:r>
              <a:rPr lang="en-US" dirty="0">
                <a:latin typeface="Arial Narrow" panose="020B0606020202030204" pitchFamily="34" charset="0"/>
                <a:ea typeface="Calibri" panose="020F0502020204030204" pitchFamily="34" charset="0"/>
                <a:cs typeface="Times New Roman" panose="02020603050405020304" pitchFamily="18" charset="0"/>
              </a:rPr>
              <a:t>10. Hospitality &amp; Tourism </a:t>
            </a:r>
          </a:p>
          <a:p>
            <a:pPr>
              <a:lnSpc>
                <a:spcPct val="107000"/>
              </a:lnSpc>
              <a:spcAft>
                <a:spcPts val="800"/>
              </a:spcAft>
            </a:pPr>
            <a:r>
              <a:rPr lang="en-US" dirty="0">
                <a:latin typeface="Arial Narrow" panose="020B0606020202030204" pitchFamily="34" charset="0"/>
                <a:ea typeface="Calibri" panose="020F0502020204030204" pitchFamily="34" charset="0"/>
                <a:cs typeface="Times New Roman" panose="02020603050405020304" pitchFamily="18" charset="0"/>
              </a:rPr>
              <a:t>11. Human Services </a:t>
            </a:r>
          </a:p>
          <a:p>
            <a:pPr>
              <a:lnSpc>
                <a:spcPct val="107000"/>
              </a:lnSpc>
              <a:spcAft>
                <a:spcPts val="800"/>
              </a:spcAft>
            </a:pPr>
            <a:r>
              <a:rPr lang="en-US" dirty="0">
                <a:latin typeface="Arial Narrow" panose="020B0606020202030204" pitchFamily="34" charset="0"/>
                <a:ea typeface="Calibri" panose="020F0502020204030204" pitchFamily="34" charset="0"/>
                <a:cs typeface="Times New Roman" panose="02020603050405020304" pitchFamily="18" charset="0"/>
              </a:rPr>
              <a:t>12. Information Technology </a:t>
            </a:r>
          </a:p>
          <a:p>
            <a:pPr>
              <a:lnSpc>
                <a:spcPct val="107000"/>
              </a:lnSpc>
              <a:spcAft>
                <a:spcPts val="800"/>
              </a:spcAft>
            </a:pPr>
            <a:r>
              <a:rPr lang="en-US" dirty="0">
                <a:latin typeface="Arial Narrow" panose="020B0606020202030204" pitchFamily="34" charset="0"/>
                <a:ea typeface="Calibri" panose="020F0502020204030204" pitchFamily="34" charset="0"/>
                <a:cs typeface="Times New Roman" panose="02020603050405020304" pitchFamily="18" charset="0"/>
              </a:rPr>
              <a:t>13. Law, Public Safety, Corrections &amp; Security </a:t>
            </a:r>
          </a:p>
          <a:p>
            <a:pPr>
              <a:lnSpc>
                <a:spcPct val="107000"/>
              </a:lnSpc>
              <a:spcAft>
                <a:spcPts val="800"/>
              </a:spcAft>
            </a:pPr>
            <a:r>
              <a:rPr lang="en-US" dirty="0">
                <a:latin typeface="Arial Narrow" panose="020B0606020202030204" pitchFamily="34" charset="0"/>
                <a:ea typeface="Calibri" panose="020F0502020204030204" pitchFamily="34" charset="0"/>
                <a:cs typeface="Times New Roman" panose="02020603050405020304" pitchFamily="18" charset="0"/>
              </a:rPr>
              <a:t>14. Manufacturing </a:t>
            </a:r>
          </a:p>
          <a:p>
            <a:pPr>
              <a:lnSpc>
                <a:spcPct val="107000"/>
              </a:lnSpc>
              <a:spcAft>
                <a:spcPts val="800"/>
              </a:spcAft>
            </a:pPr>
            <a:r>
              <a:rPr lang="en-US" dirty="0">
                <a:latin typeface="Arial Narrow" panose="020B0606020202030204" pitchFamily="34" charset="0"/>
                <a:ea typeface="Calibri" panose="020F0502020204030204" pitchFamily="34" charset="0"/>
                <a:cs typeface="Times New Roman" panose="02020603050405020304" pitchFamily="18" charset="0"/>
              </a:rPr>
              <a:t>15. Marketing </a:t>
            </a:r>
          </a:p>
          <a:p>
            <a:pPr>
              <a:lnSpc>
                <a:spcPct val="107000"/>
              </a:lnSpc>
              <a:spcAft>
                <a:spcPts val="800"/>
              </a:spcAft>
            </a:pPr>
            <a:r>
              <a:rPr lang="en-US" dirty="0">
                <a:latin typeface="Arial Narrow" panose="020B0606020202030204" pitchFamily="34" charset="0"/>
                <a:ea typeface="Calibri" panose="020F0502020204030204" pitchFamily="34" charset="0"/>
                <a:cs typeface="Times New Roman" panose="02020603050405020304" pitchFamily="18" charset="0"/>
              </a:rPr>
              <a:t>16. Science, Technology, Engineering &amp; Mathematics </a:t>
            </a:r>
          </a:p>
          <a:p>
            <a:pPr>
              <a:lnSpc>
                <a:spcPct val="107000"/>
              </a:lnSpc>
              <a:spcAft>
                <a:spcPts val="800"/>
              </a:spcAft>
            </a:pPr>
            <a:r>
              <a:rPr lang="en-US" dirty="0">
                <a:latin typeface="Arial Narrow" panose="020B0606020202030204" pitchFamily="34" charset="0"/>
                <a:ea typeface="Calibri" panose="020F0502020204030204" pitchFamily="34" charset="0"/>
                <a:cs typeface="Times New Roman" panose="02020603050405020304" pitchFamily="18" charset="0"/>
              </a:rPr>
              <a:t>17. Transportation, Distribution &amp; Logistics</a:t>
            </a:r>
          </a:p>
        </p:txBody>
      </p:sp>
      <p:sp>
        <p:nvSpPr>
          <p:cNvPr id="8" name="Title 1">
            <a:extLst>
              <a:ext uri="{FF2B5EF4-FFF2-40B4-BE49-F238E27FC236}">
                <a16:creationId xmlns:a16="http://schemas.microsoft.com/office/drawing/2014/main" id="{46806A30-2072-45A3-9776-047A4A873844}"/>
              </a:ext>
            </a:extLst>
          </p:cNvPr>
          <p:cNvSpPr txBox="1">
            <a:spLocks/>
          </p:cNvSpPr>
          <p:nvPr/>
        </p:nvSpPr>
        <p:spPr>
          <a:xfrm>
            <a:off x="41681" y="266106"/>
            <a:ext cx="9177867" cy="918886"/>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4500" b="1" spc="300" dirty="0">
                <a:solidFill>
                  <a:srgbClr val="9900CC"/>
                </a:solidFill>
                <a:latin typeface="Papyrus" panose="03070502060502030205" pitchFamily="66" charset="0"/>
              </a:rPr>
              <a:t>How are you going to get there?</a:t>
            </a:r>
          </a:p>
        </p:txBody>
      </p:sp>
    </p:spTree>
    <p:extLst>
      <p:ext uri="{BB962C8B-B14F-4D97-AF65-F5344CB8AC3E}">
        <p14:creationId xmlns:p14="http://schemas.microsoft.com/office/powerpoint/2010/main" val="3944038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1.66667E-6 -7.40741E-7 L 1.66667E-6 -0.07222 " pathEditMode="relative" rAng="0" ptsTypes="AA">
                                      <p:cBhvr>
                                        <p:cTn id="6" dur="500" accel="50000" decel="50000" autoRev="1" fill="hold">
                                          <p:stCondLst>
                                            <p:cond delay="0"/>
                                          </p:stCondLst>
                                        </p:cTn>
                                        <p:tgtEl>
                                          <p:spTgt spid="8"/>
                                        </p:tgtEl>
                                        <p:attrNameLst>
                                          <p:attrName>ppt_x</p:attrName>
                                          <p:attrName>ppt_y</p:attrName>
                                        </p:attrNameLst>
                                      </p:cBhvr>
                                      <p:rCtr x="0" y="-3611"/>
                                    </p:animMotion>
                                    <p:animRot by="1500000">
                                      <p:cBhvr>
                                        <p:cTn id="7" dur="250" fill="hold">
                                          <p:stCondLst>
                                            <p:cond delay="0"/>
                                          </p:stCondLst>
                                        </p:cTn>
                                        <p:tgtEl>
                                          <p:spTgt spid="8"/>
                                        </p:tgtEl>
                                        <p:attrNameLst>
                                          <p:attrName>r</p:attrName>
                                        </p:attrNameLst>
                                      </p:cBhvr>
                                    </p:animRot>
                                    <p:animRot by="-1500000">
                                      <p:cBhvr>
                                        <p:cTn id="8" dur="250" fill="hold">
                                          <p:stCondLst>
                                            <p:cond delay="250"/>
                                          </p:stCondLst>
                                        </p:cTn>
                                        <p:tgtEl>
                                          <p:spTgt spid="8"/>
                                        </p:tgtEl>
                                        <p:attrNameLst>
                                          <p:attrName>r</p:attrName>
                                        </p:attrNameLst>
                                      </p:cBhvr>
                                    </p:animRot>
                                    <p:animRot by="-1500000">
                                      <p:cBhvr>
                                        <p:cTn id="9" dur="250" fill="hold">
                                          <p:stCondLst>
                                            <p:cond delay="500"/>
                                          </p:stCondLst>
                                        </p:cTn>
                                        <p:tgtEl>
                                          <p:spTgt spid="8"/>
                                        </p:tgtEl>
                                        <p:attrNameLst>
                                          <p:attrName>r</p:attrName>
                                        </p:attrNameLst>
                                      </p:cBhvr>
                                    </p:animRot>
                                    <p:animRot by="1500000">
                                      <p:cBhvr>
                                        <p:cTn id="10" dur="250" fill="hold">
                                          <p:stCondLst>
                                            <p:cond delay="750"/>
                                          </p:stCondLst>
                                        </p:cTn>
                                        <p:tgtEl>
                                          <p:spTgt spid="8"/>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45" presetClass="entr" presetSubtype="0" fill="hold" grpId="0"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animEffect transition="in" filter="fade">
                                      <p:cBhvr>
                                        <p:cTn id="15" dur="2000"/>
                                        <p:tgtEl>
                                          <p:spTgt spid="5">
                                            <p:txEl>
                                              <p:pRg st="0" end="0"/>
                                            </p:txEl>
                                          </p:spTgt>
                                        </p:tgtEl>
                                      </p:cBhvr>
                                    </p:animEffect>
                                    <p:anim calcmode="lin" valueType="num">
                                      <p:cBhvr>
                                        <p:cTn id="16" dur="2000" fill="hold"/>
                                        <p:tgtEl>
                                          <p:spTgt spid="5">
                                            <p:txEl>
                                              <p:pRg st="0" end="0"/>
                                            </p:txEl>
                                          </p:spTgt>
                                        </p:tgtEl>
                                        <p:attrNameLst>
                                          <p:attrName>ppt_w</p:attrName>
                                        </p:attrNameLst>
                                      </p:cBhvr>
                                      <p:tavLst>
                                        <p:tav tm="0" fmla="#ppt_w*sin(2.5*pi*$)">
                                          <p:val>
                                            <p:fltVal val="0"/>
                                          </p:val>
                                        </p:tav>
                                        <p:tav tm="100000">
                                          <p:val>
                                            <p:fltVal val="1"/>
                                          </p:val>
                                        </p:tav>
                                      </p:tavLst>
                                    </p:anim>
                                    <p:anim calcmode="lin" valueType="num">
                                      <p:cBhvr>
                                        <p:cTn id="17" dur="2000" fill="hold"/>
                                        <p:tgtEl>
                                          <p:spTgt spid="5">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4" descr="Logo">
            <a:extLst>
              <a:ext uri="{FF2B5EF4-FFF2-40B4-BE49-F238E27FC236}">
                <a16:creationId xmlns:a16="http://schemas.microsoft.com/office/drawing/2014/main" id="{C2C4AF9E-9809-4C9A-A825-17F364D4B98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820685" y="4871951"/>
            <a:ext cx="1110036" cy="1411332"/>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33B35F97-B50E-4F93-9225-200BB336A4CD}"/>
              </a:ext>
            </a:extLst>
          </p:cNvPr>
          <p:cNvSpPr/>
          <p:nvPr/>
        </p:nvSpPr>
        <p:spPr>
          <a:xfrm>
            <a:off x="9042470" y="6274102"/>
            <a:ext cx="3051489" cy="523220"/>
          </a:xfrm>
          <a:prstGeom prst="rect">
            <a:avLst/>
          </a:prstGeom>
        </p:spPr>
        <p:txBody>
          <a:bodyPr wrap="square" anchor="t">
            <a:spAutoFit/>
          </a:bodyPr>
          <a:lstStyle/>
          <a:p>
            <a:r>
              <a:rPr lang="en-US" sz="1400">
                <a:latin typeface="Comic Sans MS"/>
              </a:rPr>
              <a:t>Brandy K. Nicholson, LPC NCC RPT</a:t>
            </a:r>
            <a:endParaRPr lang="en-US" sz="1400">
              <a:ea typeface="+mn-lt"/>
              <a:cs typeface="+mn-lt"/>
            </a:endParaRPr>
          </a:p>
          <a:p>
            <a:r>
              <a:rPr lang="en-US" sz="1400">
                <a:latin typeface="Comic Sans MS"/>
              </a:rPr>
              <a:t>School Counselor, HCES 2020</a:t>
            </a:r>
            <a:endParaRPr lang="en-US"/>
          </a:p>
        </p:txBody>
      </p:sp>
      <p:sp>
        <p:nvSpPr>
          <p:cNvPr id="8" name="Title 1">
            <a:extLst>
              <a:ext uri="{FF2B5EF4-FFF2-40B4-BE49-F238E27FC236}">
                <a16:creationId xmlns:a16="http://schemas.microsoft.com/office/drawing/2014/main" id="{46806A30-2072-45A3-9776-047A4A873844}"/>
              </a:ext>
            </a:extLst>
          </p:cNvPr>
          <p:cNvSpPr txBox="1">
            <a:spLocks/>
          </p:cNvSpPr>
          <p:nvPr/>
        </p:nvSpPr>
        <p:spPr>
          <a:xfrm>
            <a:off x="41681" y="266106"/>
            <a:ext cx="9177867" cy="918886"/>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4500" b="1" spc="300" dirty="0">
                <a:solidFill>
                  <a:srgbClr val="9900CC"/>
                </a:solidFill>
                <a:latin typeface="Papyrus" panose="03070502060502030205" pitchFamily="66" charset="0"/>
              </a:rPr>
              <a:t>How are you going to get there?</a:t>
            </a:r>
          </a:p>
        </p:txBody>
      </p:sp>
      <p:sp>
        <p:nvSpPr>
          <p:cNvPr id="9" name="Rectangle 8">
            <a:extLst>
              <a:ext uri="{FF2B5EF4-FFF2-40B4-BE49-F238E27FC236}">
                <a16:creationId xmlns:a16="http://schemas.microsoft.com/office/drawing/2014/main" id="{2F763B89-DD10-4633-9579-D144DE2591EE}"/>
              </a:ext>
            </a:extLst>
          </p:cNvPr>
          <p:cNvSpPr/>
          <p:nvPr/>
        </p:nvSpPr>
        <p:spPr>
          <a:xfrm>
            <a:off x="1582614" y="1558071"/>
            <a:ext cx="6096000" cy="3741858"/>
          </a:xfrm>
          <a:prstGeom prst="rect">
            <a:avLst/>
          </a:prstGeom>
        </p:spPr>
        <p:txBody>
          <a:bodyPr>
            <a:spAutoFit/>
          </a:bodyPr>
          <a:lstStyle/>
          <a:p>
            <a:pPr marL="742950" marR="0" lvl="1" indent="-285750">
              <a:lnSpc>
                <a:spcPct val="115000"/>
              </a:lnSpc>
              <a:spcBef>
                <a:spcPts val="0"/>
              </a:spcBef>
              <a:spcAft>
                <a:spcPts val="0"/>
              </a:spcAft>
              <a:buFont typeface="Symbol" panose="05050102010706020507" pitchFamily="18" charset="2"/>
              <a:buChar char=""/>
              <a:tabLst>
                <a:tab pos="800100" algn="l"/>
              </a:tabLst>
            </a:pPr>
            <a:r>
              <a:rPr lang="en-US" sz="1200" dirty="0">
                <a:latin typeface="Arial Narrow" panose="020B0606020202030204" pitchFamily="34" charset="0"/>
                <a:ea typeface="Calibri" panose="020F0502020204030204" pitchFamily="34" charset="0"/>
                <a:cs typeface="Times New Roman" panose="02020603050405020304" pitchFamily="18" charset="0"/>
              </a:rPr>
              <a:t>3 clusters for 1</a:t>
            </a:r>
            <a:r>
              <a:rPr lang="en-US" sz="1200" baseline="30000" dirty="0">
                <a:latin typeface="Arial Narrow" panose="020B0606020202030204" pitchFamily="34" charset="0"/>
                <a:ea typeface="Calibri" panose="020F0502020204030204" pitchFamily="34" charset="0"/>
                <a:cs typeface="Times New Roman" panose="02020603050405020304" pitchFamily="18" charset="0"/>
              </a:rPr>
              <a:t>st</a:t>
            </a:r>
            <a:r>
              <a:rPr lang="en-US" sz="1200" dirty="0">
                <a:latin typeface="Arial Narrow" panose="020B0606020202030204" pitchFamily="34" charset="0"/>
                <a:ea typeface="Calibri" panose="020F0502020204030204" pitchFamily="34" charset="0"/>
                <a:cs typeface="Times New Roman" panose="02020603050405020304" pitchFamily="18" charset="0"/>
              </a:rPr>
              <a:t> grade </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marL="800100" marR="0">
              <a:lnSpc>
                <a:spcPct val="115000"/>
              </a:lnSpc>
              <a:spcBef>
                <a:spcPts val="0"/>
              </a:spcBef>
              <a:spcAft>
                <a:spcPts val="0"/>
              </a:spcAft>
            </a:pPr>
            <a:r>
              <a:rPr lang="en-US" sz="1200" dirty="0">
                <a:latin typeface="Arial Narrow" panose="020B0606020202030204" pitchFamily="34" charset="0"/>
                <a:ea typeface="Calibri" panose="020F0502020204030204" pitchFamily="34" charset="0"/>
                <a:cs typeface="Times New Roman" panose="02020603050405020304" pitchFamily="18" charset="0"/>
              </a:rPr>
              <a:t> </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15000"/>
              </a:lnSpc>
              <a:spcBef>
                <a:spcPts val="0"/>
              </a:spcBef>
              <a:spcAft>
                <a:spcPts val="0"/>
              </a:spcAft>
              <a:buFont typeface="+mj-lt"/>
              <a:buAutoNum type="romanLcPeriod"/>
              <a:tabLst>
                <a:tab pos="1371600" algn="l"/>
              </a:tabLst>
            </a:pPr>
            <a:r>
              <a:rPr lang="en-US" sz="1200" dirty="0">
                <a:latin typeface="Arial Narrow" panose="020B0606020202030204" pitchFamily="34" charset="0"/>
                <a:ea typeface="Calibri" panose="020F0502020204030204" pitchFamily="34" charset="0"/>
                <a:cs typeface="Times New Roman" panose="02020603050405020304" pitchFamily="18" charset="0"/>
              </a:rPr>
              <a:t>Agriculture, Food &amp; Natural Resources </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Font typeface="Wingdings" panose="05000000000000000000" pitchFamily="2" charset="2"/>
              <a:buChar char=""/>
              <a:tabLst>
                <a:tab pos="1828800" algn="l"/>
              </a:tabLst>
            </a:pPr>
            <a:r>
              <a:rPr lang="en-US" sz="900" dirty="0">
                <a:solidFill>
                  <a:srgbClr val="333333"/>
                </a:solidFill>
                <a:latin typeface="Arial" panose="020B0604020202020204" pitchFamily="34" charset="0"/>
                <a:ea typeface="Calibri" panose="020F0502020204030204" pitchFamily="34" charset="0"/>
                <a:cs typeface="Times New Roman" panose="02020603050405020304" pitchFamily="18" charset="0"/>
              </a:rPr>
              <a:t>In the Agriculture, Food, and Natural Resources cluster, you could raise plants and animals as sources for food and shelter. On the other hand, you could focus on selling and making products from plants and animals. These products include food, lumber, and fabrics. You might also provide advice and services that farmers and ranchers need to improve products. Another option in this cluster is to work to conserve natural resources and protect the environment.</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15000"/>
              </a:lnSpc>
              <a:spcBef>
                <a:spcPts val="0"/>
              </a:spcBef>
              <a:spcAft>
                <a:spcPts val="0"/>
              </a:spcAft>
              <a:buFont typeface="+mj-lt"/>
              <a:buAutoNum type="romanLcPeriod"/>
              <a:tabLst>
                <a:tab pos="1371600" algn="l"/>
              </a:tabLst>
            </a:pPr>
            <a:r>
              <a:rPr lang="en-US" sz="1200" dirty="0">
                <a:latin typeface="Arial Narrow" panose="020B0606020202030204" pitchFamily="34" charset="0"/>
                <a:ea typeface="Calibri" panose="020F0502020204030204" pitchFamily="34" charset="0"/>
                <a:cs typeface="Times New Roman" panose="02020603050405020304" pitchFamily="18" charset="0"/>
              </a:rPr>
              <a:t>Transportation, Distribution &amp; Logistics</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Font typeface="Wingdings" panose="05000000000000000000" pitchFamily="2" charset="2"/>
              <a:buChar char=""/>
              <a:tabLst>
                <a:tab pos="1828800" algn="l"/>
              </a:tabLst>
            </a:pPr>
            <a:r>
              <a:rPr lang="en-US" sz="900" dirty="0">
                <a:solidFill>
                  <a:srgbClr val="333333"/>
                </a:solidFill>
                <a:latin typeface="Arial" panose="020B0604020202020204" pitchFamily="34" charset="0"/>
                <a:ea typeface="Calibri" panose="020F0502020204030204" pitchFamily="34" charset="0"/>
                <a:cs typeface="Times New Roman" panose="02020603050405020304" pitchFamily="18" charset="0"/>
              </a:rPr>
              <a:t>If you are interested in working in this cluster, you have three avenues. One is to move people and products by road, air, rail, or water. You would drive or pilot different means of transportation. The second is to repair and maintain the vehicles, trains, plains, and ships to keep people and products moving. The third option is to work behind the scenes to make sure the products and people get to the right place on time.</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15000"/>
              </a:lnSpc>
              <a:spcBef>
                <a:spcPts val="0"/>
              </a:spcBef>
              <a:spcAft>
                <a:spcPts val="0"/>
              </a:spcAft>
              <a:buFont typeface="+mj-lt"/>
              <a:buAutoNum type="romanLcPeriod"/>
              <a:tabLst>
                <a:tab pos="1371600" algn="l"/>
              </a:tabLst>
            </a:pPr>
            <a:r>
              <a:rPr lang="en-US" sz="1200" dirty="0">
                <a:latin typeface="Arial Narrow" panose="020B0606020202030204" pitchFamily="34" charset="0"/>
                <a:ea typeface="Calibri" panose="020F0502020204030204" pitchFamily="34" charset="0"/>
                <a:cs typeface="Times New Roman" panose="02020603050405020304" pitchFamily="18" charset="0"/>
              </a:rPr>
              <a:t>Law, Public Safety, Corrections &amp; Security </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15000"/>
              </a:lnSpc>
              <a:spcBef>
                <a:spcPts val="0"/>
              </a:spcBef>
              <a:spcAft>
                <a:spcPts val="0"/>
              </a:spcAft>
              <a:buFont typeface="Wingdings" panose="05000000000000000000" pitchFamily="2" charset="2"/>
              <a:buChar char=""/>
              <a:tabLst>
                <a:tab pos="1828800" algn="l"/>
              </a:tabLst>
            </a:pPr>
            <a:r>
              <a:rPr lang="en-US" sz="900" dirty="0">
                <a:solidFill>
                  <a:srgbClr val="333333"/>
                </a:solidFill>
                <a:latin typeface="Arial" panose="020B0604020202020204" pitchFamily="34" charset="0"/>
                <a:ea typeface="Calibri" panose="020F0502020204030204" pitchFamily="34" charset="0"/>
                <a:cs typeface="Times New Roman" panose="02020603050405020304" pitchFamily="18" charset="0"/>
              </a:rPr>
              <a:t>If you are interested in working in this cluster, you have several options. One option is to guard the public by enforcing the law. Or you might provide fire protection and security. Another option is to provide legal services people who commit crimes.</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r>
              <a:rPr lang="en-US" sz="1200" dirty="0">
                <a:latin typeface="Arial Narrow" panose="020B060602020203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15277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1.66667E-6 -7.40741E-7 L 1.66667E-6 -0.07222 " pathEditMode="relative" rAng="0" ptsTypes="AA">
                                      <p:cBhvr>
                                        <p:cTn id="6" dur="500" accel="50000" decel="50000" autoRev="1" fill="hold">
                                          <p:stCondLst>
                                            <p:cond delay="0"/>
                                          </p:stCondLst>
                                        </p:cTn>
                                        <p:tgtEl>
                                          <p:spTgt spid="8"/>
                                        </p:tgtEl>
                                        <p:attrNameLst>
                                          <p:attrName>ppt_x</p:attrName>
                                          <p:attrName>ppt_y</p:attrName>
                                        </p:attrNameLst>
                                      </p:cBhvr>
                                      <p:rCtr x="0" y="-3611"/>
                                    </p:animMotion>
                                    <p:animRot by="1500000">
                                      <p:cBhvr>
                                        <p:cTn id="7" dur="250" fill="hold">
                                          <p:stCondLst>
                                            <p:cond delay="0"/>
                                          </p:stCondLst>
                                        </p:cTn>
                                        <p:tgtEl>
                                          <p:spTgt spid="8"/>
                                        </p:tgtEl>
                                        <p:attrNameLst>
                                          <p:attrName>r</p:attrName>
                                        </p:attrNameLst>
                                      </p:cBhvr>
                                    </p:animRot>
                                    <p:animRot by="-1500000">
                                      <p:cBhvr>
                                        <p:cTn id="8" dur="250" fill="hold">
                                          <p:stCondLst>
                                            <p:cond delay="250"/>
                                          </p:stCondLst>
                                        </p:cTn>
                                        <p:tgtEl>
                                          <p:spTgt spid="8"/>
                                        </p:tgtEl>
                                        <p:attrNameLst>
                                          <p:attrName>r</p:attrName>
                                        </p:attrNameLst>
                                      </p:cBhvr>
                                    </p:animRot>
                                    <p:animRot by="-1500000">
                                      <p:cBhvr>
                                        <p:cTn id="9" dur="250" fill="hold">
                                          <p:stCondLst>
                                            <p:cond delay="500"/>
                                          </p:stCondLst>
                                        </p:cTn>
                                        <p:tgtEl>
                                          <p:spTgt spid="8"/>
                                        </p:tgtEl>
                                        <p:attrNameLst>
                                          <p:attrName>r</p:attrName>
                                        </p:attrNameLst>
                                      </p:cBhvr>
                                    </p:animRot>
                                    <p:animRot by="1500000">
                                      <p:cBhvr>
                                        <p:cTn id="10" dur="250" fill="hold">
                                          <p:stCondLst>
                                            <p:cond delay="750"/>
                                          </p:stCondLst>
                                        </p:cTn>
                                        <p:tgtEl>
                                          <p:spTgt spid="8"/>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255</TotalTime>
  <Words>486</Words>
  <Application>Microsoft Office PowerPoint</Application>
  <PresentationFormat>Widescreen</PresentationFormat>
  <Paragraphs>92</Paragraphs>
  <Slides>11</Slides>
  <Notes>0</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23" baseType="lpstr">
      <vt:lpstr>Arial</vt:lpstr>
      <vt:lpstr>Arial Narrow</vt:lpstr>
      <vt:lpstr>Calibri</vt:lpstr>
      <vt:lpstr>Comic Sans MS</vt:lpstr>
      <vt:lpstr>Courier New</vt:lpstr>
      <vt:lpstr>Papyrus</vt:lpstr>
      <vt:lpstr>Symbol</vt:lpstr>
      <vt:lpstr>Trebuchet MS</vt:lpstr>
      <vt:lpstr>Wingdings</vt:lpstr>
      <vt:lpstr>Wingdings 3</vt:lpstr>
      <vt:lpstr>Facet</vt:lpstr>
      <vt:lpstr>Acrobat Document</vt:lpstr>
      <vt:lpstr>PowerPoint Presentation</vt:lpstr>
      <vt:lpstr>What is the “right” career for you?</vt:lpstr>
      <vt:lpstr>PowerPoint Presentation</vt:lpstr>
      <vt:lpstr>What is RIASEC?</vt:lpstr>
      <vt:lpstr>1st grade - Start your assessment . . .</vt:lpstr>
      <vt:lpstr>2nd grade - Start your assessment . . .</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Brandy K Nicholson</dc:creator>
  <cp:lastModifiedBy>Brandy Nicholson</cp:lastModifiedBy>
  <cp:revision>49</cp:revision>
  <dcterms:created xsi:type="dcterms:W3CDTF">2018-01-16T00:47:38Z</dcterms:created>
  <dcterms:modified xsi:type="dcterms:W3CDTF">2020-03-24T16:14:02Z</dcterms:modified>
</cp:coreProperties>
</file>