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61" r:id="rId4"/>
    <p:sldId id="265" r:id="rId5"/>
    <p:sldId id="262" r:id="rId6"/>
    <p:sldId id="266" r:id="rId7"/>
    <p:sldId id="270" r:id="rId8"/>
    <p:sldId id="263" r:id="rId9"/>
    <p:sldId id="273" r:id="rId10"/>
    <p:sldId id="272" r:id="rId11"/>
    <p:sldId id="274" r:id="rId12"/>
    <p:sldId id="27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CC33"/>
    <a:srgbClr val="0066FF"/>
    <a:srgbClr val="9900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80B54F-1C1B-4DD9-8BEA-5D7FCE7C4B88}" v="25" dt="2020-03-24T15:55:01.4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5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dirty="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712588-04B1-427B-82EE-E8DB90309F08}" type="datetimeFigureOut">
              <a:rPr lang="en-US" dirty="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3/24/2020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careeronestop.org/Toolkit/Careers/interest-assessment-riasec-scores.aspx?answers=311522111544234421132431123411&amp;lang=en"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www.careeronestop.org/toolkit/careers/interest-assessment.aspx" TargetMode="External"/><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s://www.brainyquote.com/quotes/robert_frost_101324"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72979" y="6283283"/>
            <a:ext cx="3076065" cy="523220"/>
          </a:xfrm>
          <a:prstGeom prst="rect">
            <a:avLst/>
          </a:prstGeom>
        </p:spPr>
        <p:txBody>
          <a:bodyPr wrap="square">
            <a:spAutoFit/>
          </a:bodyPr>
          <a:lstStyle/>
          <a:p>
            <a:r>
              <a:rPr lang="en-US" sz="1400">
                <a:latin typeface="Comic Sans MS"/>
              </a:rPr>
              <a:t>Brandy K. Nicholson, LPC NCC RPT</a:t>
            </a:r>
          </a:p>
          <a:p>
            <a:r>
              <a:rPr lang="en-US" sz="1400">
                <a:latin typeface="Comic Sans MS"/>
              </a:rPr>
              <a:t>School Counselor, HCES 2020</a:t>
            </a:r>
            <a:endParaRPr lang="en-US" sz="1400">
              <a:latin typeface="Comic Sans MS" panose="030F0702030302020204" pitchFamily="66" charset="0"/>
            </a:endParaRPr>
          </a:p>
        </p:txBody>
      </p:sp>
      <p:pic>
        <p:nvPicPr>
          <p:cNvPr id="5" name="Picture 2" descr="Logo">
            <a:extLst>
              <a:ext uri="{FF2B5EF4-FFF2-40B4-BE49-F238E27FC236}">
                <a16:creationId xmlns:a16="http://schemas.microsoft.com/office/drawing/2014/main" id="{4B882A27-A3C1-4865-B437-C167AA62A7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4767" y="183424"/>
            <a:ext cx="5105400" cy="6491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109205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37469" y="6283283"/>
            <a:ext cx="3111576" cy="523220"/>
          </a:xfrm>
          <a:prstGeom prst="rect">
            <a:avLst/>
          </a:prstGeom>
        </p:spPr>
        <p:txBody>
          <a:bodyPr wrap="square">
            <a:spAutoFit/>
          </a:bodyPr>
          <a:lstStyle/>
          <a:p>
            <a:r>
              <a:rPr lang="en-US" sz="1400">
                <a:latin typeface="Comic Sans MS"/>
              </a:rPr>
              <a:t>Brandy K. Nicholson, LPC NCC RPT</a:t>
            </a:r>
          </a:p>
          <a:p>
            <a:r>
              <a:rPr lang="en-US" sz="1400">
                <a:latin typeface="Comic Sans MS"/>
              </a:rPr>
              <a:t>School Counselor, HCES 2020</a:t>
            </a:r>
            <a:endParaRPr lang="en-US" sz="1400">
              <a:latin typeface="Comic Sans MS" panose="030F0702030302020204" pitchFamily="66" charset="0"/>
            </a:endParaRPr>
          </a:p>
        </p:txBody>
      </p:sp>
      <p:sp>
        <p:nvSpPr>
          <p:cNvPr id="8" name="Title 1">
            <a:extLst>
              <a:ext uri="{FF2B5EF4-FFF2-40B4-BE49-F238E27FC236}">
                <a16:creationId xmlns:a16="http://schemas.microsoft.com/office/drawing/2014/main" id="{46806A30-2072-45A3-9776-047A4A873844}"/>
              </a:ext>
            </a:extLst>
          </p:cNvPr>
          <p:cNvSpPr txBox="1">
            <a:spLocks/>
          </p:cNvSpPr>
          <p:nvPr/>
        </p:nvSpPr>
        <p:spPr>
          <a:xfrm>
            <a:off x="41681" y="266106"/>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a:solidFill>
                  <a:srgbClr val="9900CC"/>
                </a:solidFill>
                <a:latin typeface="Papyrus" panose="03070502060502030205" pitchFamily="66" charset="0"/>
              </a:rPr>
              <a:t>How are you going to get there?</a:t>
            </a:r>
          </a:p>
        </p:txBody>
      </p:sp>
      <p:sp>
        <p:nvSpPr>
          <p:cNvPr id="2" name="Rectangle 1">
            <a:extLst>
              <a:ext uri="{FF2B5EF4-FFF2-40B4-BE49-F238E27FC236}">
                <a16:creationId xmlns:a16="http://schemas.microsoft.com/office/drawing/2014/main" id="{EC072A20-7A7F-4EB8-B639-4CE9163505B5}"/>
              </a:ext>
            </a:extLst>
          </p:cNvPr>
          <p:cNvSpPr/>
          <p:nvPr/>
        </p:nvSpPr>
        <p:spPr>
          <a:xfrm>
            <a:off x="1521204" y="1264305"/>
            <a:ext cx="6096000" cy="4329390"/>
          </a:xfrm>
          <a:prstGeom prst="rect">
            <a:avLst/>
          </a:prstGeom>
        </p:spPr>
        <p:txBody>
          <a:bodyPr>
            <a:spAutoFit/>
          </a:bodyPr>
          <a:lstStyle/>
          <a:p>
            <a:pPr marL="742950" marR="0" lvl="1" indent="-285750">
              <a:lnSpc>
                <a:spcPct val="115000"/>
              </a:lnSpc>
              <a:spcBef>
                <a:spcPts val="0"/>
              </a:spcBef>
              <a:spcAft>
                <a:spcPts val="0"/>
              </a:spcAft>
              <a:buFont typeface="Symbol" panose="05050102010706020507" pitchFamily="18" charset="2"/>
              <a:buChar char=""/>
              <a:tabLst>
                <a:tab pos="800100" algn="l"/>
              </a:tabLst>
            </a:pPr>
            <a:r>
              <a:rPr lang="en-US" sz="1200">
                <a:latin typeface="Arial Narrow" panose="020B0606020202030204" pitchFamily="34" charset="0"/>
                <a:ea typeface="Calibri" panose="020F0502020204030204" pitchFamily="34" charset="0"/>
                <a:cs typeface="Times New Roman" panose="02020603050405020304" pitchFamily="18" charset="0"/>
              </a:rPr>
              <a:t>4 clusters for 4</a:t>
            </a:r>
            <a:r>
              <a:rPr lang="en-US" sz="1200" baseline="30000">
                <a:latin typeface="Arial Narrow" panose="020B0606020202030204" pitchFamily="34" charset="0"/>
                <a:ea typeface="Calibri" panose="020F0502020204030204" pitchFamily="34" charset="0"/>
                <a:cs typeface="Times New Roman" panose="02020603050405020304" pitchFamily="18" charset="0"/>
              </a:rPr>
              <a:t>th</a:t>
            </a:r>
            <a:r>
              <a:rPr lang="en-US" sz="1200">
                <a:latin typeface="Arial Narrow" panose="020B0606020202030204" pitchFamily="34" charset="0"/>
                <a:ea typeface="Calibri" panose="020F0502020204030204" pitchFamily="34" charset="0"/>
                <a:cs typeface="Times New Roman" panose="02020603050405020304" pitchFamily="18" charset="0"/>
              </a:rPr>
              <a:t> grade </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tabLst>
                <a:tab pos="1371600" algn="l"/>
              </a:tabLst>
            </a:pPr>
            <a:r>
              <a:rPr lang="en-US" sz="1200">
                <a:latin typeface="Arial Narrow" panose="020B0606020202030204" pitchFamily="34" charset="0"/>
                <a:ea typeface="Calibri" panose="020F0502020204030204" pitchFamily="34" charset="0"/>
                <a:cs typeface="Times New Roman" panose="02020603050405020304" pitchFamily="18" charset="0"/>
              </a:rPr>
              <a:t>Science, Technology, Engineering &amp; Mathematics </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Font typeface="Wingdings" panose="05000000000000000000" pitchFamily="2" charset="2"/>
              <a:buChar char=""/>
              <a:tabLst>
                <a:tab pos="1828800" algn="l"/>
              </a:tabLst>
            </a:pPr>
            <a:r>
              <a:rPr lang="en-US" sz="900">
                <a:solidFill>
                  <a:srgbClr val="333333"/>
                </a:solidFill>
                <a:latin typeface="Arial" panose="020B0604020202020204" pitchFamily="34" charset="0"/>
                <a:ea typeface="Calibri" panose="020F0502020204030204" pitchFamily="34" charset="0"/>
                <a:cs typeface="Times New Roman" panose="02020603050405020304" pitchFamily="18" charset="0"/>
              </a:rPr>
              <a:t>If you choose to work in the Science, Technology, Engineering, and Mathematics cluster, you have several avenues. One avenue is to do scientific research in laboratories or the field. Another option is to be involved in the planning and design of products and systems. The last avenue is to provide support to the scientists, mathematicians, and engineers so they can do their work.</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tabLst>
                <a:tab pos="1371600" algn="l"/>
              </a:tabLst>
            </a:pPr>
            <a:r>
              <a:rPr lang="en-US" sz="1200">
                <a:latin typeface="Arial Narrow" panose="020B0606020202030204" pitchFamily="34" charset="0"/>
                <a:ea typeface="Calibri" panose="020F0502020204030204" pitchFamily="34" charset="0"/>
                <a:cs typeface="Times New Roman" panose="02020603050405020304" pitchFamily="18" charset="0"/>
              </a:rPr>
              <a:t>Manufacturing </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Font typeface="Wingdings" panose="05000000000000000000" pitchFamily="2" charset="2"/>
              <a:buChar char=""/>
              <a:tabLst>
                <a:tab pos="1828800" algn="l"/>
              </a:tabLst>
            </a:pPr>
            <a:r>
              <a:rPr lang="en-US" sz="900">
                <a:solidFill>
                  <a:srgbClr val="333333"/>
                </a:solidFill>
                <a:latin typeface="Arial" panose="020B0604020202020204" pitchFamily="34" charset="0"/>
                <a:ea typeface="Calibri" panose="020F0502020204030204" pitchFamily="34" charset="0"/>
                <a:cs typeface="Times New Roman" panose="02020603050405020304" pitchFamily="18" charset="0"/>
              </a:rPr>
              <a:t>In the Manufacturing career cluster, you can choose one of several options. You might design a new product or determine how the product will be made. Another option is to make the product. The final option is to install and repair the product once it has been purchased.</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tabLst>
                <a:tab pos="1371600" algn="l"/>
              </a:tabLst>
            </a:pPr>
            <a:r>
              <a:rPr lang="en-US" sz="1200">
                <a:latin typeface="Arial Narrow" panose="020B0606020202030204" pitchFamily="34" charset="0"/>
                <a:ea typeface="Calibri" panose="020F0502020204030204" pitchFamily="34" charset="0"/>
                <a:cs typeface="Times New Roman" panose="02020603050405020304" pitchFamily="18" charset="0"/>
              </a:rPr>
              <a:t>Business Management &amp; Administration </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Font typeface="Wingdings" panose="05000000000000000000" pitchFamily="2" charset="2"/>
              <a:buChar char=""/>
              <a:tabLst>
                <a:tab pos="1828800" algn="l"/>
              </a:tabLst>
            </a:pPr>
            <a:r>
              <a:rPr lang="en-US" sz="900">
                <a:solidFill>
                  <a:srgbClr val="333333"/>
                </a:solidFill>
                <a:latin typeface="Arial" panose="020B0604020202020204" pitchFamily="34" charset="0"/>
                <a:ea typeface="Calibri" panose="020F0502020204030204" pitchFamily="34" charset="0"/>
                <a:cs typeface="Times New Roman" panose="02020603050405020304" pitchFamily="18" charset="0"/>
              </a:rPr>
              <a:t>In the Business Management and Administration cluster, there are many career options. You may provide the needed support to keep a business in operation. Or you might keep track of the expenses and income. You could manage the financial activities of a business. Another option is to be sure that a business has qualified employees who are trained to do their jobs. Or after years of education or experience, you might direct the operations of a business.</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tabLst>
                <a:tab pos="1371600" algn="l"/>
              </a:tabLst>
            </a:pPr>
            <a:r>
              <a:rPr lang="en-US" sz="1200">
                <a:latin typeface="Arial Narrow" panose="020B0606020202030204" pitchFamily="34" charset="0"/>
                <a:ea typeface="Calibri" panose="020F0502020204030204" pitchFamily="34" charset="0"/>
                <a:cs typeface="Times New Roman" panose="02020603050405020304" pitchFamily="18" charset="0"/>
              </a:rPr>
              <a:t>Architecture &amp; Construction </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Font typeface="Wingdings" panose="05000000000000000000" pitchFamily="2" charset="2"/>
              <a:buChar char=""/>
              <a:tabLst>
                <a:tab pos="1828800" algn="l"/>
              </a:tabLst>
            </a:pPr>
            <a:r>
              <a:rPr lang="en-US" sz="900">
                <a:solidFill>
                  <a:srgbClr val="333333"/>
                </a:solidFill>
                <a:latin typeface="Arial" panose="020B0604020202020204" pitchFamily="34" charset="0"/>
                <a:ea typeface="Calibri" panose="020F0502020204030204" pitchFamily="34" charset="0"/>
                <a:cs typeface="Times New Roman" panose="02020603050405020304" pitchFamily="18" charset="0"/>
              </a:rPr>
              <a:t>In the Architecture and Construction cluster, you would be responsible for buildings and other structures such as highways and bridges. You might make designs and plans for new structures. Or, you would use the plans to build new structures and manage construction workers. Another option would be to take care of, repair, and restore existing structures.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1745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1.66667E-6 -7.40741E-7 L 1.66667E-6 -0.07222 " pathEditMode="relative" rAng="0" ptsTypes="AA">
                                      <p:cBhvr>
                                        <p:cTn id="6" dur="500" accel="50000" decel="50000" autoRev="1" fill="hold">
                                          <p:stCondLst>
                                            <p:cond delay="0"/>
                                          </p:stCondLst>
                                        </p:cTn>
                                        <p:tgtEl>
                                          <p:spTgt spid="8"/>
                                        </p:tgtEl>
                                        <p:attrNameLst>
                                          <p:attrName>ppt_x</p:attrName>
                                          <p:attrName>ppt_y</p:attrName>
                                        </p:attrNameLst>
                                      </p:cBhvr>
                                      <p:rCtr x="0" y="-3611"/>
                                    </p:animMotion>
                                    <p:animRot by="1500000">
                                      <p:cBhvr>
                                        <p:cTn id="7" dur="250" fill="hold">
                                          <p:stCondLst>
                                            <p:cond delay="0"/>
                                          </p:stCondLst>
                                        </p:cTn>
                                        <p:tgtEl>
                                          <p:spTgt spid="8"/>
                                        </p:tgtEl>
                                        <p:attrNameLst>
                                          <p:attrName>r</p:attrName>
                                        </p:attrNameLst>
                                      </p:cBhvr>
                                    </p:animRot>
                                    <p:animRot by="-1500000">
                                      <p:cBhvr>
                                        <p:cTn id="8" dur="250" fill="hold">
                                          <p:stCondLst>
                                            <p:cond delay="250"/>
                                          </p:stCondLst>
                                        </p:cTn>
                                        <p:tgtEl>
                                          <p:spTgt spid="8"/>
                                        </p:tgtEl>
                                        <p:attrNameLst>
                                          <p:attrName>r</p:attrName>
                                        </p:attrNameLst>
                                      </p:cBhvr>
                                    </p:animRot>
                                    <p:animRot by="-1500000">
                                      <p:cBhvr>
                                        <p:cTn id="9" dur="250" fill="hold">
                                          <p:stCondLst>
                                            <p:cond delay="500"/>
                                          </p:stCondLst>
                                        </p:cTn>
                                        <p:tgtEl>
                                          <p:spTgt spid="8"/>
                                        </p:tgtEl>
                                        <p:attrNameLst>
                                          <p:attrName>r</p:attrName>
                                        </p:attrNameLst>
                                      </p:cBhvr>
                                    </p:animRot>
                                    <p:animRot by="1500000">
                                      <p:cBhvr>
                                        <p:cTn id="10" dur="250" fill="hold">
                                          <p:stCondLst>
                                            <p:cond delay="75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8930937" y="6283283"/>
            <a:ext cx="3218108" cy="523220"/>
          </a:xfrm>
          <a:prstGeom prst="rect">
            <a:avLst/>
          </a:prstGeom>
        </p:spPr>
        <p:txBody>
          <a:bodyPr wrap="square">
            <a:spAutoFit/>
          </a:bodyPr>
          <a:lstStyle/>
          <a:p>
            <a:r>
              <a:rPr lang="en-US" sz="1400">
                <a:latin typeface="Comic Sans MS"/>
              </a:rPr>
              <a:t>Brandy K. Nicholson, LPC NCC RPT</a:t>
            </a:r>
          </a:p>
          <a:p>
            <a:r>
              <a:rPr lang="en-US" sz="1400">
                <a:latin typeface="Comic Sans MS"/>
              </a:rPr>
              <a:t>School Counselor, HCES 2020</a:t>
            </a:r>
            <a:endParaRPr lang="en-US" sz="1400">
              <a:latin typeface="Comic Sans MS" panose="030F0702030302020204" pitchFamily="66" charset="0"/>
            </a:endParaRPr>
          </a:p>
        </p:txBody>
      </p:sp>
      <p:sp>
        <p:nvSpPr>
          <p:cNvPr id="8" name="Title 1">
            <a:extLst>
              <a:ext uri="{FF2B5EF4-FFF2-40B4-BE49-F238E27FC236}">
                <a16:creationId xmlns:a16="http://schemas.microsoft.com/office/drawing/2014/main" id="{46806A30-2072-45A3-9776-047A4A873844}"/>
              </a:ext>
            </a:extLst>
          </p:cNvPr>
          <p:cNvSpPr txBox="1">
            <a:spLocks/>
          </p:cNvSpPr>
          <p:nvPr/>
        </p:nvSpPr>
        <p:spPr>
          <a:xfrm>
            <a:off x="41681" y="266106"/>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a:solidFill>
                  <a:srgbClr val="9900CC"/>
                </a:solidFill>
                <a:latin typeface="Papyrus" panose="03070502060502030205" pitchFamily="66" charset="0"/>
              </a:rPr>
              <a:t>How are you going to get there?</a:t>
            </a:r>
          </a:p>
        </p:txBody>
      </p:sp>
      <p:sp>
        <p:nvSpPr>
          <p:cNvPr id="2" name="Rectangle 1">
            <a:extLst>
              <a:ext uri="{FF2B5EF4-FFF2-40B4-BE49-F238E27FC236}">
                <a16:creationId xmlns:a16="http://schemas.microsoft.com/office/drawing/2014/main" id="{A9EFAA5E-AA04-459E-A741-2B51DE0F67D5}"/>
              </a:ext>
            </a:extLst>
          </p:cNvPr>
          <p:cNvSpPr/>
          <p:nvPr/>
        </p:nvSpPr>
        <p:spPr>
          <a:xfrm>
            <a:off x="1582614" y="1153352"/>
            <a:ext cx="6096000" cy="5653151"/>
          </a:xfrm>
          <a:prstGeom prst="rect">
            <a:avLst/>
          </a:prstGeom>
        </p:spPr>
        <p:txBody>
          <a:bodyPr>
            <a:spAutoFit/>
          </a:bodyPr>
          <a:lstStyle/>
          <a:p>
            <a:pPr marL="742950" marR="0" lvl="1" indent="-285750">
              <a:lnSpc>
                <a:spcPct val="115000"/>
              </a:lnSpc>
              <a:spcBef>
                <a:spcPts val="0"/>
              </a:spcBef>
              <a:spcAft>
                <a:spcPts val="0"/>
              </a:spcAft>
              <a:buFont typeface="Symbol" panose="05050102010706020507" pitchFamily="18" charset="2"/>
              <a:buChar char=""/>
              <a:tabLst>
                <a:tab pos="800100" algn="l"/>
              </a:tabLst>
            </a:pPr>
            <a:r>
              <a:rPr lang="en-US" sz="1200">
                <a:latin typeface="Arial Narrow" panose="020B0606020202030204" pitchFamily="34" charset="0"/>
                <a:ea typeface="Calibri" panose="020F0502020204030204" pitchFamily="34" charset="0"/>
                <a:cs typeface="Times New Roman" panose="02020603050405020304" pitchFamily="18" charset="0"/>
              </a:rPr>
              <a:t>4 clusters for 5</a:t>
            </a:r>
            <a:r>
              <a:rPr lang="en-US" sz="1200" baseline="30000">
                <a:latin typeface="Arial Narrow" panose="020B0606020202030204" pitchFamily="34" charset="0"/>
                <a:ea typeface="Calibri" panose="020F0502020204030204" pitchFamily="34" charset="0"/>
                <a:cs typeface="Times New Roman" panose="02020603050405020304" pitchFamily="18" charset="0"/>
              </a:rPr>
              <a:t>th</a:t>
            </a:r>
            <a:r>
              <a:rPr lang="en-US" sz="1200">
                <a:latin typeface="Arial Narrow" panose="020B0606020202030204" pitchFamily="34" charset="0"/>
                <a:ea typeface="Calibri" panose="020F0502020204030204" pitchFamily="34" charset="0"/>
                <a:cs typeface="Times New Roman" panose="02020603050405020304" pitchFamily="18" charset="0"/>
              </a:rPr>
              <a:t> grade </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tabLst>
                <a:tab pos="1371600" algn="l"/>
              </a:tabLst>
            </a:pPr>
            <a:r>
              <a:rPr lang="en-US" sz="1200">
                <a:latin typeface="Arial Narrow" panose="020B0606020202030204" pitchFamily="34" charset="0"/>
                <a:ea typeface="Calibri" panose="020F0502020204030204" pitchFamily="34" charset="0"/>
                <a:cs typeface="Times New Roman" panose="02020603050405020304" pitchFamily="18" charset="0"/>
              </a:rPr>
              <a:t>Finance </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Font typeface="Wingdings" panose="05000000000000000000" pitchFamily="2" charset="2"/>
              <a:buChar char=""/>
              <a:tabLst>
                <a:tab pos="1828800" algn="l"/>
              </a:tabLst>
            </a:pPr>
            <a:r>
              <a:rPr lang="en-US" sz="900">
                <a:solidFill>
                  <a:srgbClr val="333333"/>
                </a:solidFill>
                <a:latin typeface="Arial" panose="020B0604020202020204" pitchFamily="34" charset="0"/>
                <a:ea typeface="Calibri" panose="020F0502020204030204" pitchFamily="34" charset="0"/>
                <a:cs typeface="Times New Roman" panose="02020603050405020304" pitchFamily="18" charset="0"/>
              </a:rPr>
              <a:t>In the Finance cluster, you would keep track of money. You might provide financial services to a business or individual. Your work could include maintaining records or giving advice to business executives on how to operate their business. You could work in financial planning, banking, or insurance.</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tabLst>
                <a:tab pos="1371600" algn="l"/>
              </a:tabLst>
            </a:pPr>
            <a:r>
              <a:rPr lang="en-US" sz="1200">
                <a:latin typeface="Arial Narrow" panose="020B0606020202030204" pitchFamily="34" charset="0"/>
                <a:ea typeface="Calibri" panose="020F0502020204030204" pitchFamily="34" charset="0"/>
                <a:cs typeface="Times New Roman" panose="02020603050405020304" pitchFamily="18" charset="0"/>
              </a:rPr>
              <a:t>Information Technology </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Font typeface="Wingdings" panose="05000000000000000000" pitchFamily="2" charset="2"/>
              <a:buChar char=""/>
              <a:tabLst>
                <a:tab pos="1828800" algn="l"/>
              </a:tabLst>
            </a:pPr>
            <a:r>
              <a:rPr lang="en-US" sz="900">
                <a:solidFill>
                  <a:srgbClr val="333333"/>
                </a:solidFill>
                <a:latin typeface="Arial" panose="020B0604020202020204" pitchFamily="34" charset="0"/>
                <a:ea typeface="Calibri" panose="020F0502020204030204" pitchFamily="34" charset="0"/>
                <a:cs typeface="Times New Roman" panose="02020603050405020304" pitchFamily="18" charset="0"/>
              </a:rPr>
              <a:t>Information Technology (IT) is an area that is growing and always changing with new developments. In IT, you would be part of a cluster that continues to make an impact on society and individuals. You would have the opportunity to work in all types and sizes of businesses from Microsoft to your local hospital. </a:t>
            </a:r>
            <a:br>
              <a:rPr lang="en-US" sz="900">
                <a:solidFill>
                  <a:srgbClr val="333333"/>
                </a:solidFill>
                <a:latin typeface="Arial" panose="020B0604020202020204" pitchFamily="34" charset="0"/>
                <a:ea typeface="Calibri" panose="020F0502020204030204" pitchFamily="34" charset="0"/>
                <a:cs typeface="Times New Roman" panose="02020603050405020304" pitchFamily="18" charset="0"/>
              </a:rPr>
            </a:br>
            <a:r>
              <a:rPr lang="en-US" sz="900">
                <a:solidFill>
                  <a:srgbClr val="333333"/>
                </a:solidFill>
                <a:latin typeface="Arial" panose="020B0604020202020204" pitchFamily="34" charset="0"/>
                <a:ea typeface="Calibri" panose="020F0502020204030204" pitchFamily="34" charset="0"/>
                <a:cs typeface="Times New Roman" panose="02020603050405020304" pitchFamily="18" charset="0"/>
              </a:rPr>
              <a:t>Employees in Information Technology work with computer hardware, software, multimedia, and network systems. In this cluster, you might design new computer equipment or computer games. Or you might make sure that the software or networks are working. In addition, you might have to make sure that people know how to use them. Or you might manage whole networks that link workers in all parts of the world.</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tabLst>
                <a:tab pos="1371600" algn="l"/>
              </a:tabLst>
            </a:pPr>
            <a:r>
              <a:rPr lang="en-US" sz="1200">
                <a:latin typeface="Arial Narrow" panose="020B0606020202030204" pitchFamily="34" charset="0"/>
                <a:ea typeface="Calibri" panose="020F0502020204030204" pitchFamily="34" charset="0"/>
                <a:cs typeface="Times New Roman" panose="02020603050405020304" pitchFamily="18" charset="0"/>
              </a:rPr>
              <a:t>Marketing </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Font typeface="Wingdings" panose="05000000000000000000" pitchFamily="2" charset="2"/>
              <a:buChar char=""/>
              <a:tabLst>
                <a:tab pos="1828800" algn="l"/>
              </a:tabLst>
            </a:pPr>
            <a:r>
              <a:rPr lang="en-US" sz="900">
                <a:solidFill>
                  <a:srgbClr val="333333"/>
                </a:solidFill>
                <a:latin typeface="Arial" panose="020B0604020202020204" pitchFamily="34" charset="0"/>
                <a:ea typeface="Calibri" panose="020F0502020204030204" pitchFamily="34" charset="0"/>
                <a:cs typeface="Times New Roman" panose="02020603050405020304" pitchFamily="18" charset="0"/>
              </a:rPr>
              <a:t>If you are interested in working in the Marketing cluster, you would help businesses sell products. You might advertise and promote products so customers would want to buy them. Or you might sell products and services directly to customers. Or you might use the Internet to reach customers.</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tabLst>
                <a:tab pos="1371600" algn="l"/>
              </a:tabLst>
            </a:pPr>
            <a:r>
              <a:rPr lang="en-US" sz="1200">
                <a:latin typeface="Arial Narrow" panose="020B0606020202030204" pitchFamily="34" charset="0"/>
                <a:ea typeface="Calibri" panose="020F0502020204030204" pitchFamily="34" charset="0"/>
                <a:cs typeface="Times New Roman" panose="02020603050405020304" pitchFamily="18" charset="0"/>
              </a:rPr>
              <a:t>Government &amp; Public Administration </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Font typeface="Wingdings" panose="05000000000000000000" pitchFamily="2" charset="2"/>
              <a:buChar char=""/>
              <a:tabLst>
                <a:tab pos="1828800" algn="l"/>
              </a:tabLst>
            </a:pPr>
            <a:r>
              <a:rPr lang="en-US" sz="900">
                <a:solidFill>
                  <a:srgbClr val="333333"/>
                </a:solidFill>
                <a:latin typeface="Arial" panose="020B0604020202020204" pitchFamily="34" charset="0"/>
                <a:ea typeface="Calibri" panose="020F0502020204030204" pitchFamily="34" charset="0"/>
                <a:cs typeface="Times New Roman" panose="02020603050405020304" pitchFamily="18" charset="0"/>
              </a:rPr>
              <a:t>Through the national, state, and local governments, the public can express its will and make our way of life possible. Through government, individuals can act together to accomplish what cannot be done alone. Most of these actions are carried out only by the government. For example, the federal government includes the military for protection. It also includes ambassadors who represent us in foreign countries. It is Congress that passes laws. The Administration carries out and enforces those laws. You would find almost every occupation within the government. However, this Government and Public Administration career cluster focuses on those occupations that are unique.</a:t>
            </a:r>
            <a:endParaRPr lang="en-US" sz="110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1200">
                <a:latin typeface="Arial Narrow" panose="020B0606020202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73205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1.66667E-6 -7.40741E-7 L 1.66667E-6 -0.07222 " pathEditMode="relative" rAng="0" ptsTypes="AA">
                                      <p:cBhvr>
                                        <p:cTn id="6" dur="500" accel="50000" decel="50000" autoRev="1" fill="hold">
                                          <p:stCondLst>
                                            <p:cond delay="0"/>
                                          </p:stCondLst>
                                        </p:cTn>
                                        <p:tgtEl>
                                          <p:spTgt spid="8"/>
                                        </p:tgtEl>
                                        <p:attrNameLst>
                                          <p:attrName>ppt_x</p:attrName>
                                          <p:attrName>ppt_y</p:attrName>
                                        </p:attrNameLst>
                                      </p:cBhvr>
                                      <p:rCtr x="0" y="-3611"/>
                                    </p:animMotion>
                                    <p:animRot by="1500000">
                                      <p:cBhvr>
                                        <p:cTn id="7" dur="250" fill="hold">
                                          <p:stCondLst>
                                            <p:cond delay="0"/>
                                          </p:stCondLst>
                                        </p:cTn>
                                        <p:tgtEl>
                                          <p:spTgt spid="8"/>
                                        </p:tgtEl>
                                        <p:attrNameLst>
                                          <p:attrName>r</p:attrName>
                                        </p:attrNameLst>
                                      </p:cBhvr>
                                    </p:animRot>
                                    <p:animRot by="-1500000">
                                      <p:cBhvr>
                                        <p:cTn id="8" dur="250" fill="hold">
                                          <p:stCondLst>
                                            <p:cond delay="250"/>
                                          </p:stCondLst>
                                        </p:cTn>
                                        <p:tgtEl>
                                          <p:spTgt spid="8"/>
                                        </p:tgtEl>
                                        <p:attrNameLst>
                                          <p:attrName>r</p:attrName>
                                        </p:attrNameLst>
                                      </p:cBhvr>
                                    </p:animRot>
                                    <p:animRot by="-1500000">
                                      <p:cBhvr>
                                        <p:cTn id="9" dur="250" fill="hold">
                                          <p:stCondLst>
                                            <p:cond delay="500"/>
                                          </p:stCondLst>
                                        </p:cTn>
                                        <p:tgtEl>
                                          <p:spTgt spid="8"/>
                                        </p:tgtEl>
                                        <p:attrNameLst>
                                          <p:attrName>r</p:attrName>
                                        </p:attrNameLst>
                                      </p:cBhvr>
                                    </p:animRot>
                                    <p:animRot by="1500000">
                                      <p:cBhvr>
                                        <p:cTn id="10" dur="250" fill="hold">
                                          <p:stCondLst>
                                            <p:cond delay="75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90735" y="6283283"/>
            <a:ext cx="3058310" cy="523220"/>
          </a:xfrm>
          <a:prstGeom prst="rect">
            <a:avLst/>
          </a:prstGeom>
        </p:spPr>
        <p:txBody>
          <a:bodyPr wrap="square">
            <a:spAutoFit/>
          </a:bodyPr>
          <a:lstStyle/>
          <a:p>
            <a:r>
              <a:rPr lang="en-US" sz="1400">
                <a:latin typeface="Comic Sans MS"/>
              </a:rPr>
              <a:t>Brandy K. Nicholson, LPC NCC RPT</a:t>
            </a:r>
          </a:p>
          <a:p>
            <a:r>
              <a:rPr lang="en-US" sz="1400">
                <a:latin typeface="Comic Sans MS"/>
              </a:rPr>
              <a:t>School Counselor, HCES 2020</a:t>
            </a:r>
            <a:endParaRPr lang="en-US" sz="1400">
              <a:latin typeface="Comic Sans MS" panose="030F0702030302020204" pitchFamily="66" charset="0"/>
            </a:endParaRPr>
          </a:p>
        </p:txBody>
      </p:sp>
      <p:sp>
        <p:nvSpPr>
          <p:cNvPr id="8" name="Title 1">
            <a:extLst>
              <a:ext uri="{FF2B5EF4-FFF2-40B4-BE49-F238E27FC236}">
                <a16:creationId xmlns:a16="http://schemas.microsoft.com/office/drawing/2014/main" id="{648D25DD-026D-4991-8CE5-9CE0824A8C81}"/>
              </a:ext>
            </a:extLst>
          </p:cNvPr>
          <p:cNvSpPr txBox="1">
            <a:spLocks/>
          </p:cNvSpPr>
          <p:nvPr/>
        </p:nvSpPr>
        <p:spPr>
          <a:xfrm>
            <a:off x="122546" y="550023"/>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a:solidFill>
                  <a:srgbClr val="9900CC"/>
                </a:solidFill>
                <a:latin typeface="Papyrus" panose="03070502060502030205" pitchFamily="66" charset="0"/>
              </a:rPr>
              <a:t>How are you going to get there?</a:t>
            </a:r>
          </a:p>
        </p:txBody>
      </p:sp>
      <p:pic>
        <p:nvPicPr>
          <p:cNvPr id="6" name="Picture 5">
            <a:extLst>
              <a:ext uri="{FF2B5EF4-FFF2-40B4-BE49-F238E27FC236}">
                <a16:creationId xmlns:a16="http://schemas.microsoft.com/office/drawing/2014/main" id="{4DC9DD85-A2F2-4B2A-BC76-8B5959808FC9}"/>
              </a:ext>
            </a:extLst>
          </p:cNvPr>
          <p:cNvPicPr>
            <a:picLocks noChangeAspect="1"/>
          </p:cNvPicPr>
          <p:nvPr/>
        </p:nvPicPr>
        <p:blipFill>
          <a:blip r:embed="rId3"/>
          <a:stretch>
            <a:fillRect/>
          </a:stretch>
        </p:blipFill>
        <p:spPr>
          <a:xfrm>
            <a:off x="2084068" y="1468909"/>
            <a:ext cx="5381625" cy="4762500"/>
          </a:xfrm>
          <a:prstGeom prst="rect">
            <a:avLst/>
          </a:prstGeom>
        </p:spPr>
      </p:pic>
    </p:spTree>
    <p:extLst>
      <p:ext uri="{BB962C8B-B14F-4D97-AF65-F5344CB8AC3E}">
        <p14:creationId xmlns:p14="http://schemas.microsoft.com/office/powerpoint/2010/main" val="831251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1.66667E-6 -7.40741E-7 L 1.66667E-6 -0.07222 " pathEditMode="relative" rAng="0" ptsTypes="AA">
                                      <p:cBhvr>
                                        <p:cTn id="6" dur="500" accel="50000" decel="50000" autoRev="1" fill="hold">
                                          <p:stCondLst>
                                            <p:cond delay="0"/>
                                          </p:stCondLst>
                                        </p:cTn>
                                        <p:tgtEl>
                                          <p:spTgt spid="8"/>
                                        </p:tgtEl>
                                        <p:attrNameLst>
                                          <p:attrName>ppt_x</p:attrName>
                                          <p:attrName>ppt_y</p:attrName>
                                        </p:attrNameLst>
                                      </p:cBhvr>
                                      <p:rCtr x="0" y="-3611"/>
                                    </p:animMotion>
                                    <p:animRot by="1500000">
                                      <p:cBhvr>
                                        <p:cTn id="7" dur="250" fill="hold">
                                          <p:stCondLst>
                                            <p:cond delay="0"/>
                                          </p:stCondLst>
                                        </p:cTn>
                                        <p:tgtEl>
                                          <p:spTgt spid="8"/>
                                        </p:tgtEl>
                                        <p:attrNameLst>
                                          <p:attrName>r</p:attrName>
                                        </p:attrNameLst>
                                      </p:cBhvr>
                                    </p:animRot>
                                    <p:animRot by="-1500000">
                                      <p:cBhvr>
                                        <p:cTn id="8" dur="250" fill="hold">
                                          <p:stCondLst>
                                            <p:cond delay="250"/>
                                          </p:stCondLst>
                                        </p:cTn>
                                        <p:tgtEl>
                                          <p:spTgt spid="8"/>
                                        </p:tgtEl>
                                        <p:attrNameLst>
                                          <p:attrName>r</p:attrName>
                                        </p:attrNameLst>
                                      </p:cBhvr>
                                    </p:animRot>
                                    <p:animRot by="-1500000">
                                      <p:cBhvr>
                                        <p:cTn id="9" dur="250" fill="hold">
                                          <p:stCondLst>
                                            <p:cond delay="500"/>
                                          </p:stCondLst>
                                        </p:cTn>
                                        <p:tgtEl>
                                          <p:spTgt spid="8"/>
                                        </p:tgtEl>
                                        <p:attrNameLst>
                                          <p:attrName>r</p:attrName>
                                        </p:attrNameLst>
                                      </p:cBhvr>
                                    </p:animRot>
                                    <p:animRot by="1500000">
                                      <p:cBhvr>
                                        <p:cTn id="10" dur="250" fill="hold">
                                          <p:stCondLst>
                                            <p:cond delay="750"/>
                                          </p:stCondLst>
                                        </p:cTn>
                                        <p:tgtEl>
                                          <p:spTgt spid="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style.rotation</p:attrName>
                                        </p:attrNameLst>
                                      </p:cBhvr>
                                      <p:tavLst>
                                        <p:tav tm="0">
                                          <p:val>
                                            <p:fltVal val="90"/>
                                          </p:val>
                                        </p:tav>
                                        <p:tav tm="100000">
                                          <p:val>
                                            <p:fltVal val="0"/>
                                          </p:val>
                                        </p:tav>
                                      </p:tavLst>
                                    </p:anim>
                                    <p:animEffect transition="in" filter="fade">
                                      <p:cBhvr>
                                        <p:cTn id="1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46347" y="6283283"/>
            <a:ext cx="3102698" cy="523220"/>
          </a:xfrm>
          <a:prstGeom prst="rect">
            <a:avLst/>
          </a:prstGeom>
        </p:spPr>
        <p:txBody>
          <a:bodyPr wrap="square">
            <a:spAutoFit/>
          </a:bodyPr>
          <a:lstStyle/>
          <a:p>
            <a:r>
              <a:rPr lang="en-US" sz="1400">
                <a:latin typeface="Comic Sans MS"/>
              </a:rPr>
              <a:t>Brandy K. Nicholson, LPC NCC RPT</a:t>
            </a:r>
          </a:p>
          <a:p>
            <a:r>
              <a:rPr lang="en-US" sz="1400">
                <a:latin typeface="Comic Sans MS"/>
              </a:rPr>
              <a:t>School Counselor, HCES 2020</a:t>
            </a:r>
            <a:endParaRPr lang="en-US" sz="1400">
              <a:latin typeface="Comic Sans MS" panose="030F0702030302020204" pitchFamily="66" charset="0"/>
            </a:endParaRPr>
          </a:p>
        </p:txBody>
      </p:sp>
      <p:sp>
        <p:nvSpPr>
          <p:cNvPr id="5" name="Title 1">
            <a:extLst>
              <a:ext uri="{FF2B5EF4-FFF2-40B4-BE49-F238E27FC236}">
                <a16:creationId xmlns:a16="http://schemas.microsoft.com/office/drawing/2014/main" id="{7DC3E632-7E3B-4DF9-9F44-B9915916D2F6}"/>
              </a:ext>
            </a:extLst>
          </p:cNvPr>
          <p:cNvSpPr>
            <a:spLocks noGrp="1"/>
          </p:cNvSpPr>
          <p:nvPr>
            <p:ph type="title"/>
          </p:nvPr>
        </p:nvSpPr>
        <p:spPr>
          <a:xfrm>
            <a:off x="314458" y="2779433"/>
            <a:ext cx="9177867" cy="1495074"/>
          </a:xfrm>
        </p:spPr>
        <p:txBody>
          <a:bodyPr>
            <a:noAutofit/>
          </a:bodyPr>
          <a:lstStyle/>
          <a:p>
            <a:pPr algn="ctr"/>
            <a:r>
              <a:rPr lang="en-US" sz="4500" b="1" spc="300">
                <a:latin typeface="Papyrus" panose="03070502060502030205" pitchFamily="66" charset="0"/>
              </a:rPr>
              <a:t>What is the “right” career for you?</a:t>
            </a:r>
          </a:p>
        </p:txBody>
      </p:sp>
    </p:spTree>
    <p:extLst>
      <p:ext uri="{BB962C8B-B14F-4D97-AF65-F5344CB8AC3E}">
        <p14:creationId xmlns:p14="http://schemas.microsoft.com/office/powerpoint/2010/main" val="13096653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5"/>
                                        </p:tgtEl>
                                        <p:attrNameLst>
                                          <p:attrName>style.textDecorationUnderline</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10835" y="6283283"/>
            <a:ext cx="3138209" cy="523220"/>
          </a:xfrm>
          <a:prstGeom prst="rect">
            <a:avLst/>
          </a:prstGeom>
        </p:spPr>
        <p:txBody>
          <a:bodyPr wrap="square">
            <a:spAutoFit/>
          </a:bodyPr>
          <a:lstStyle/>
          <a:p>
            <a:r>
              <a:rPr lang="en-US" sz="1400">
                <a:latin typeface="Comic Sans MS"/>
              </a:rPr>
              <a:t>Brandy K. Nicholson, LPC NCC RPT</a:t>
            </a:r>
          </a:p>
          <a:p>
            <a:r>
              <a:rPr lang="en-US" sz="1400">
                <a:latin typeface="Comic Sans MS"/>
              </a:rPr>
              <a:t>School Counselor, HCES 2020</a:t>
            </a:r>
            <a:endParaRPr lang="en-US" sz="1400">
              <a:latin typeface="Comic Sans MS" panose="030F0702030302020204" pitchFamily="66" charset="0"/>
            </a:endParaRPr>
          </a:p>
        </p:txBody>
      </p:sp>
      <p:sp>
        <p:nvSpPr>
          <p:cNvPr id="6" name="Title 1">
            <a:extLst>
              <a:ext uri="{FF2B5EF4-FFF2-40B4-BE49-F238E27FC236}">
                <a16:creationId xmlns:a16="http://schemas.microsoft.com/office/drawing/2014/main" id="{87904069-C2B0-40C8-8400-1801D46215BB}"/>
              </a:ext>
            </a:extLst>
          </p:cNvPr>
          <p:cNvSpPr txBox="1">
            <a:spLocks/>
          </p:cNvSpPr>
          <p:nvPr/>
        </p:nvSpPr>
        <p:spPr>
          <a:xfrm>
            <a:off x="-1" y="907230"/>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a:solidFill>
                  <a:srgbClr val="0033CC"/>
                </a:solidFill>
                <a:latin typeface="Papyrus" panose="03070502060502030205" pitchFamily="66" charset="0"/>
              </a:rPr>
              <a:t>Who are you?</a:t>
            </a:r>
          </a:p>
        </p:txBody>
      </p:sp>
      <p:sp>
        <p:nvSpPr>
          <p:cNvPr id="7" name="Title 1">
            <a:extLst>
              <a:ext uri="{FF2B5EF4-FFF2-40B4-BE49-F238E27FC236}">
                <a16:creationId xmlns:a16="http://schemas.microsoft.com/office/drawing/2014/main" id="{2F4A6DE6-8075-4A26-ACA1-16A67F9C038B}"/>
              </a:ext>
            </a:extLst>
          </p:cNvPr>
          <p:cNvSpPr txBox="1">
            <a:spLocks/>
          </p:cNvSpPr>
          <p:nvPr/>
        </p:nvSpPr>
        <p:spPr>
          <a:xfrm>
            <a:off x="0" y="2510114"/>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a:solidFill>
                  <a:srgbClr val="FF3300"/>
                </a:solidFill>
                <a:latin typeface="Papyrus" panose="03070502060502030205" pitchFamily="66" charset="0"/>
              </a:rPr>
              <a:t>Where are you going?</a:t>
            </a:r>
          </a:p>
        </p:txBody>
      </p:sp>
      <p:sp>
        <p:nvSpPr>
          <p:cNvPr id="8" name="Title 1">
            <a:extLst>
              <a:ext uri="{FF2B5EF4-FFF2-40B4-BE49-F238E27FC236}">
                <a16:creationId xmlns:a16="http://schemas.microsoft.com/office/drawing/2014/main" id="{648D25DD-026D-4991-8CE5-9CE0824A8C81}"/>
              </a:ext>
            </a:extLst>
          </p:cNvPr>
          <p:cNvSpPr txBox="1">
            <a:spLocks/>
          </p:cNvSpPr>
          <p:nvPr/>
        </p:nvSpPr>
        <p:spPr>
          <a:xfrm>
            <a:off x="314458" y="4112998"/>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a:solidFill>
                  <a:srgbClr val="9900CC"/>
                </a:solidFill>
                <a:latin typeface="Papyrus" panose="03070502060502030205" pitchFamily="66" charset="0"/>
              </a:rPr>
              <a:t>How are you going to get there?</a:t>
            </a:r>
          </a:p>
        </p:txBody>
      </p:sp>
    </p:spTree>
    <p:extLst>
      <p:ext uri="{BB962C8B-B14F-4D97-AF65-F5344CB8AC3E}">
        <p14:creationId xmlns:p14="http://schemas.microsoft.com/office/powerpoint/2010/main" val="249503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2.08333E-6 -4.07407E-6 L -2.08333E-6 -0.07222 " pathEditMode="relative" rAng="0" ptsTypes="AA">
                                      <p:cBhvr>
                                        <p:cTn id="6" dur="500" accel="50000" decel="50000" autoRev="1" fill="hold">
                                          <p:stCondLst>
                                            <p:cond delay="0"/>
                                          </p:stCondLst>
                                        </p:cTn>
                                        <p:tgtEl>
                                          <p:spTgt spid="6"/>
                                        </p:tgtEl>
                                        <p:attrNameLst>
                                          <p:attrName>ppt_x</p:attrName>
                                          <p:attrName>ppt_y</p:attrName>
                                        </p:attrNameLst>
                                      </p:cBhvr>
                                      <p:rCtr x="0" y="-3611"/>
                                    </p:animMotion>
                                    <p:animRot by="1500000">
                                      <p:cBhvr>
                                        <p:cTn id="7" dur="250" fill="hold">
                                          <p:stCondLst>
                                            <p:cond delay="0"/>
                                          </p:stCondLst>
                                        </p:cTn>
                                        <p:tgtEl>
                                          <p:spTgt spid="6"/>
                                        </p:tgtEl>
                                        <p:attrNameLst>
                                          <p:attrName>r</p:attrName>
                                        </p:attrNameLst>
                                      </p:cBhvr>
                                    </p:animRot>
                                    <p:animRot by="-1500000">
                                      <p:cBhvr>
                                        <p:cTn id="8" dur="250" fill="hold">
                                          <p:stCondLst>
                                            <p:cond delay="250"/>
                                          </p:stCondLst>
                                        </p:cTn>
                                        <p:tgtEl>
                                          <p:spTgt spid="6"/>
                                        </p:tgtEl>
                                        <p:attrNameLst>
                                          <p:attrName>r</p:attrName>
                                        </p:attrNameLst>
                                      </p:cBhvr>
                                    </p:animRot>
                                    <p:animRot by="-1500000">
                                      <p:cBhvr>
                                        <p:cTn id="9" dur="250" fill="hold">
                                          <p:stCondLst>
                                            <p:cond delay="500"/>
                                          </p:stCondLst>
                                        </p:cTn>
                                        <p:tgtEl>
                                          <p:spTgt spid="6"/>
                                        </p:tgtEl>
                                        <p:attrNameLst>
                                          <p:attrName>r</p:attrName>
                                        </p:attrNameLst>
                                      </p:cBhvr>
                                    </p:animRot>
                                    <p:animRot by="1500000">
                                      <p:cBhvr>
                                        <p:cTn id="10" dur="250" fill="hold">
                                          <p:stCondLst>
                                            <p:cond delay="750"/>
                                          </p:stCondLst>
                                        </p:cTn>
                                        <p:tgtEl>
                                          <p:spTgt spid="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2.08333E-6 -3.7037E-7 L -2.08333E-6 -0.07222 " pathEditMode="relative" rAng="0" ptsTypes="AA">
                                      <p:cBhvr>
                                        <p:cTn id="14" dur="500" accel="50000" decel="50000" autoRev="1" fill="hold">
                                          <p:stCondLst>
                                            <p:cond delay="0"/>
                                          </p:stCondLst>
                                        </p:cTn>
                                        <p:tgtEl>
                                          <p:spTgt spid="7"/>
                                        </p:tgtEl>
                                        <p:attrNameLst>
                                          <p:attrName>ppt_x</p:attrName>
                                          <p:attrName>ppt_y</p:attrName>
                                        </p:attrNameLst>
                                      </p:cBhvr>
                                      <p:rCtr x="0" y="-3611"/>
                                    </p:animMotion>
                                    <p:animRot by="1500000">
                                      <p:cBhvr>
                                        <p:cTn id="15" dur="250" fill="hold">
                                          <p:stCondLst>
                                            <p:cond delay="0"/>
                                          </p:stCondLst>
                                        </p:cTn>
                                        <p:tgtEl>
                                          <p:spTgt spid="7"/>
                                        </p:tgtEl>
                                        <p:attrNameLst>
                                          <p:attrName>r</p:attrName>
                                        </p:attrNameLst>
                                      </p:cBhvr>
                                    </p:animRot>
                                    <p:animRot by="-1500000">
                                      <p:cBhvr>
                                        <p:cTn id="16" dur="250" fill="hold">
                                          <p:stCondLst>
                                            <p:cond delay="250"/>
                                          </p:stCondLst>
                                        </p:cTn>
                                        <p:tgtEl>
                                          <p:spTgt spid="7"/>
                                        </p:tgtEl>
                                        <p:attrNameLst>
                                          <p:attrName>r</p:attrName>
                                        </p:attrNameLst>
                                      </p:cBhvr>
                                    </p:animRot>
                                    <p:animRot by="-1500000">
                                      <p:cBhvr>
                                        <p:cTn id="17" dur="250" fill="hold">
                                          <p:stCondLst>
                                            <p:cond delay="500"/>
                                          </p:stCondLst>
                                        </p:cTn>
                                        <p:tgtEl>
                                          <p:spTgt spid="7"/>
                                        </p:tgtEl>
                                        <p:attrNameLst>
                                          <p:attrName>r</p:attrName>
                                        </p:attrNameLst>
                                      </p:cBhvr>
                                    </p:animRot>
                                    <p:animRot by="1500000">
                                      <p:cBhvr>
                                        <p:cTn id="18" dur="250" fill="hold">
                                          <p:stCondLst>
                                            <p:cond delay="750"/>
                                          </p:stCondLst>
                                        </p:cTn>
                                        <p:tgtEl>
                                          <p:spTgt spid="7"/>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4" presetClass="emph" presetSubtype="0" fill="hold" grpId="0" nodeType="clickEffect">
                                  <p:stCondLst>
                                    <p:cond delay="0"/>
                                  </p:stCondLst>
                                  <p:iterate type="lt">
                                    <p:tmPct val="10000"/>
                                  </p:iterate>
                                  <p:childTnLst>
                                    <p:animMotion origin="layout" path="M -3.33333E-6 3.33333E-6 L -3.33333E-6 -0.07223 " pathEditMode="relative" rAng="0" ptsTypes="AA">
                                      <p:cBhvr>
                                        <p:cTn id="22" dur="500" accel="50000" decel="50000" autoRev="1" fill="hold">
                                          <p:stCondLst>
                                            <p:cond delay="0"/>
                                          </p:stCondLst>
                                        </p:cTn>
                                        <p:tgtEl>
                                          <p:spTgt spid="8"/>
                                        </p:tgtEl>
                                        <p:attrNameLst>
                                          <p:attrName>ppt_x</p:attrName>
                                          <p:attrName>ppt_y</p:attrName>
                                        </p:attrNameLst>
                                      </p:cBhvr>
                                      <p:rCtr x="0" y="-3611"/>
                                    </p:animMotion>
                                    <p:animRot by="1500000">
                                      <p:cBhvr>
                                        <p:cTn id="23" dur="250" fill="hold">
                                          <p:stCondLst>
                                            <p:cond delay="0"/>
                                          </p:stCondLst>
                                        </p:cTn>
                                        <p:tgtEl>
                                          <p:spTgt spid="8"/>
                                        </p:tgtEl>
                                        <p:attrNameLst>
                                          <p:attrName>r</p:attrName>
                                        </p:attrNameLst>
                                      </p:cBhvr>
                                    </p:animRot>
                                    <p:animRot by="-1500000">
                                      <p:cBhvr>
                                        <p:cTn id="24" dur="250" fill="hold">
                                          <p:stCondLst>
                                            <p:cond delay="250"/>
                                          </p:stCondLst>
                                        </p:cTn>
                                        <p:tgtEl>
                                          <p:spTgt spid="8"/>
                                        </p:tgtEl>
                                        <p:attrNameLst>
                                          <p:attrName>r</p:attrName>
                                        </p:attrNameLst>
                                      </p:cBhvr>
                                    </p:animRot>
                                    <p:animRot by="-1500000">
                                      <p:cBhvr>
                                        <p:cTn id="25" dur="250" fill="hold">
                                          <p:stCondLst>
                                            <p:cond delay="500"/>
                                          </p:stCondLst>
                                        </p:cTn>
                                        <p:tgtEl>
                                          <p:spTgt spid="8"/>
                                        </p:tgtEl>
                                        <p:attrNameLst>
                                          <p:attrName>r</p:attrName>
                                        </p:attrNameLst>
                                      </p:cBhvr>
                                    </p:animRot>
                                    <p:animRot by="1500000">
                                      <p:cBhvr>
                                        <p:cTn id="26" dur="250" fill="hold">
                                          <p:stCondLst>
                                            <p:cond delay="75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72979" y="6283283"/>
            <a:ext cx="3076065" cy="523220"/>
          </a:xfrm>
          <a:prstGeom prst="rect">
            <a:avLst/>
          </a:prstGeom>
        </p:spPr>
        <p:txBody>
          <a:bodyPr wrap="square">
            <a:spAutoFit/>
          </a:bodyPr>
          <a:lstStyle/>
          <a:p>
            <a:r>
              <a:rPr lang="en-US" sz="1400">
                <a:latin typeface="Comic Sans MS"/>
              </a:rPr>
              <a:t>Brandy K. Nicholson, LPC NCC RPT</a:t>
            </a:r>
          </a:p>
          <a:p>
            <a:r>
              <a:rPr lang="en-US" sz="1400">
                <a:latin typeface="Comic Sans MS"/>
              </a:rPr>
              <a:t>School Counselor, HCES 2020</a:t>
            </a:r>
            <a:endParaRPr lang="en-US" sz="1400">
              <a:latin typeface="Comic Sans MS" panose="030F0702030302020204" pitchFamily="66" charset="0"/>
            </a:endParaRPr>
          </a:p>
        </p:txBody>
      </p:sp>
      <p:sp>
        <p:nvSpPr>
          <p:cNvPr id="5" name="Title 1">
            <a:extLst>
              <a:ext uri="{FF2B5EF4-FFF2-40B4-BE49-F238E27FC236}">
                <a16:creationId xmlns:a16="http://schemas.microsoft.com/office/drawing/2014/main" id="{BB2B12D5-5448-4E98-BE72-1E6517A63D35}"/>
              </a:ext>
            </a:extLst>
          </p:cNvPr>
          <p:cNvSpPr>
            <a:spLocks noGrp="1"/>
          </p:cNvSpPr>
          <p:nvPr>
            <p:ph type="title"/>
          </p:nvPr>
        </p:nvSpPr>
        <p:spPr>
          <a:xfrm>
            <a:off x="677333" y="171110"/>
            <a:ext cx="8596668" cy="830997"/>
          </a:xfrm>
        </p:spPr>
        <p:txBody>
          <a:bodyPr>
            <a:normAutofit fontScale="90000"/>
          </a:bodyPr>
          <a:lstStyle/>
          <a:p>
            <a:pPr algn="ctr"/>
            <a:r>
              <a:rPr lang="en-US" sz="5500" b="1" spc="600">
                <a:latin typeface="Papyrus" panose="03070502060502030205" pitchFamily="66" charset="0"/>
              </a:rPr>
              <a:t>What is RIASEC?</a:t>
            </a:r>
          </a:p>
        </p:txBody>
      </p:sp>
      <p:sp>
        <p:nvSpPr>
          <p:cNvPr id="7" name="Rectangle 6">
            <a:extLst>
              <a:ext uri="{FF2B5EF4-FFF2-40B4-BE49-F238E27FC236}">
                <a16:creationId xmlns:a16="http://schemas.microsoft.com/office/drawing/2014/main" id="{1EAF1CBB-CE32-46DA-8117-FD9A0F6B97F6}"/>
              </a:ext>
            </a:extLst>
          </p:cNvPr>
          <p:cNvSpPr/>
          <p:nvPr/>
        </p:nvSpPr>
        <p:spPr>
          <a:xfrm>
            <a:off x="1871095" y="6314060"/>
            <a:ext cx="5429995" cy="461665"/>
          </a:xfrm>
          <a:prstGeom prst="rect">
            <a:avLst/>
          </a:prstGeom>
        </p:spPr>
        <p:txBody>
          <a:bodyPr wrap="square">
            <a:spAutoFit/>
          </a:bodyPr>
          <a:lstStyle/>
          <a:p>
            <a:r>
              <a:rPr lang="en-US" sz="1200">
                <a:hlinkClick r:id="rId3"/>
              </a:rPr>
              <a:t>http://www.careeronestop.org/Toolkit/Careers/interest-assessment-riasec-scores.aspx?answers=311522111544234421132431123411&amp;lang=en</a:t>
            </a:r>
            <a:r>
              <a:rPr lang="en-US" sz="1200"/>
              <a:t> </a:t>
            </a:r>
          </a:p>
        </p:txBody>
      </p:sp>
      <p:sp>
        <p:nvSpPr>
          <p:cNvPr id="8" name="TextBox 7">
            <a:extLst>
              <a:ext uri="{FF2B5EF4-FFF2-40B4-BE49-F238E27FC236}">
                <a16:creationId xmlns:a16="http://schemas.microsoft.com/office/drawing/2014/main" id="{D97E7841-B042-4105-B58A-08F448321B65}"/>
              </a:ext>
            </a:extLst>
          </p:cNvPr>
          <p:cNvSpPr txBox="1"/>
          <p:nvPr/>
        </p:nvSpPr>
        <p:spPr>
          <a:xfrm>
            <a:off x="739843" y="1149704"/>
            <a:ext cx="8471647" cy="5016758"/>
          </a:xfrm>
          <a:prstGeom prst="rect">
            <a:avLst/>
          </a:prstGeom>
          <a:noFill/>
        </p:spPr>
        <p:txBody>
          <a:bodyPr wrap="square" rtlCol="0">
            <a:spAutoFit/>
          </a:bodyPr>
          <a:lstStyle/>
          <a:p>
            <a:pPr marL="285750" indent="-285750">
              <a:buFont typeface="Wingdings" panose="05000000000000000000" pitchFamily="2" charset="2"/>
              <a:buChar char="v"/>
            </a:pPr>
            <a:r>
              <a:rPr lang="en-US"/>
              <a:t>Realistic </a:t>
            </a:r>
          </a:p>
          <a:p>
            <a:pPr marL="742950" lvl="1" indent="-285750">
              <a:buFont typeface="Courier New" panose="02070309020205020404" pitchFamily="49" charset="0"/>
              <a:buChar char="o"/>
            </a:pPr>
            <a:r>
              <a:rPr lang="en-US" sz="1400"/>
              <a:t>Realistic people tend to have athletic interests, prefer to work with objects, machines, tools, plants or animals, and like to be outdoors.</a:t>
            </a:r>
          </a:p>
          <a:p>
            <a:pPr marL="285750" indent="-285750">
              <a:buFont typeface="Wingdings" panose="05000000000000000000" pitchFamily="2" charset="2"/>
              <a:buChar char="v"/>
            </a:pPr>
            <a:endParaRPr lang="en-US" sz="1400"/>
          </a:p>
          <a:p>
            <a:pPr marL="285750" indent="-285750">
              <a:buFont typeface="Wingdings" panose="05000000000000000000" pitchFamily="2" charset="2"/>
              <a:buChar char="v"/>
            </a:pPr>
            <a:r>
              <a:rPr lang="en-US"/>
              <a:t>Investigative</a:t>
            </a:r>
          </a:p>
          <a:p>
            <a:pPr marL="742950" lvl="1" indent="-285750">
              <a:buFont typeface="Courier New" panose="02070309020205020404" pitchFamily="49" charset="0"/>
              <a:buChar char="o"/>
            </a:pPr>
            <a:r>
              <a:rPr lang="en-US" sz="1400"/>
              <a:t>Investigative people like to observe, learn, investigate, analyze, and solve problems.</a:t>
            </a:r>
          </a:p>
          <a:p>
            <a:pPr marL="285750" indent="-285750">
              <a:buFont typeface="Wingdings" panose="05000000000000000000" pitchFamily="2" charset="2"/>
              <a:buChar char="v"/>
            </a:pPr>
            <a:endParaRPr lang="en-US"/>
          </a:p>
          <a:p>
            <a:pPr marL="285750" indent="-285750">
              <a:buFont typeface="Wingdings" panose="05000000000000000000" pitchFamily="2" charset="2"/>
              <a:buChar char="v"/>
            </a:pPr>
            <a:r>
              <a:rPr lang="en-US"/>
              <a:t>Artistic</a:t>
            </a:r>
          </a:p>
          <a:p>
            <a:pPr marL="742950" lvl="1" indent="-285750">
              <a:buFont typeface="Courier New" panose="02070309020205020404" pitchFamily="49" charset="0"/>
              <a:buChar char="o"/>
            </a:pPr>
            <a:r>
              <a:rPr lang="en-US" sz="1400"/>
              <a:t>Artistic people like to work in unstructured situations using their imagination and creativity. </a:t>
            </a:r>
          </a:p>
          <a:p>
            <a:pPr marL="285750" indent="-285750">
              <a:buFont typeface="Wingdings" panose="05000000000000000000" pitchFamily="2" charset="2"/>
              <a:buChar char="v"/>
            </a:pPr>
            <a:endParaRPr lang="en-US"/>
          </a:p>
          <a:p>
            <a:pPr marL="285750" indent="-285750">
              <a:buFont typeface="Wingdings" panose="05000000000000000000" pitchFamily="2" charset="2"/>
              <a:buChar char="v"/>
            </a:pPr>
            <a:r>
              <a:rPr lang="en-US"/>
              <a:t>Social</a:t>
            </a:r>
          </a:p>
          <a:p>
            <a:pPr marL="742950" lvl="1" indent="-285750">
              <a:buFont typeface="Courier New" panose="02070309020205020404" pitchFamily="49" charset="0"/>
              <a:buChar char="o"/>
            </a:pPr>
            <a:r>
              <a:rPr lang="en-US" sz="1400"/>
              <a:t>Social people like to work with people to inspire, inform, help, train or cure them.</a:t>
            </a:r>
          </a:p>
          <a:p>
            <a:pPr marL="285750" indent="-285750">
              <a:buFont typeface="Wingdings" panose="05000000000000000000" pitchFamily="2" charset="2"/>
              <a:buChar char="v"/>
            </a:pPr>
            <a:endParaRPr lang="en-US"/>
          </a:p>
          <a:p>
            <a:pPr marL="285750" indent="-285750">
              <a:buFont typeface="Wingdings" panose="05000000000000000000" pitchFamily="2" charset="2"/>
              <a:buChar char="v"/>
            </a:pPr>
            <a:r>
              <a:rPr lang="en-US"/>
              <a:t>Enterprising</a:t>
            </a:r>
          </a:p>
          <a:p>
            <a:pPr marL="742950" lvl="1" indent="-285750">
              <a:buFont typeface="Courier New" panose="02070309020205020404" pitchFamily="49" charset="0"/>
              <a:buChar char="o"/>
            </a:pPr>
            <a:r>
              <a:rPr lang="en-US" sz="1400"/>
              <a:t>Enterprising people like to work with people to influence, persuade and lead them, and to achieve organizational or financial goals.</a:t>
            </a:r>
          </a:p>
          <a:p>
            <a:pPr marL="285750" indent="-285750">
              <a:buFont typeface="Wingdings" panose="05000000000000000000" pitchFamily="2" charset="2"/>
              <a:buChar char="v"/>
            </a:pPr>
            <a:endParaRPr lang="en-US"/>
          </a:p>
          <a:p>
            <a:pPr marL="285750" indent="-285750">
              <a:buFont typeface="Wingdings" panose="05000000000000000000" pitchFamily="2" charset="2"/>
              <a:buChar char="v"/>
            </a:pPr>
            <a:r>
              <a:rPr lang="en-US"/>
              <a:t>Conventional</a:t>
            </a:r>
          </a:p>
          <a:p>
            <a:pPr marL="742950" lvl="1" indent="-285750">
              <a:buFont typeface="Courier New" panose="02070309020205020404" pitchFamily="49" charset="0"/>
              <a:buChar char="o"/>
            </a:pPr>
            <a:r>
              <a:rPr lang="en-US" sz="1400"/>
              <a:t>Conventional people like to work with information, carry out detailed tasks, and have clerical or numerical interests. </a:t>
            </a:r>
            <a:endParaRPr lang="en-US"/>
          </a:p>
        </p:txBody>
      </p:sp>
    </p:spTree>
    <p:extLst>
      <p:ext uri="{BB962C8B-B14F-4D97-AF65-F5344CB8AC3E}">
        <p14:creationId xmlns:p14="http://schemas.microsoft.com/office/powerpoint/2010/main" val="3470376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0"/>
                                        <p:tgtEl>
                                          <p:spTgt spid="8">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ipe(up)">
                                      <p:cBhvr>
                                        <p:cTn id="10" dur="50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wipe(up)">
                                      <p:cBhvr>
                                        <p:cTn id="15" dur="5000"/>
                                        <p:tgtEl>
                                          <p:spTgt spid="8">
                                            <p:txEl>
                                              <p:pRg st="3" end="3"/>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8">
                                            <p:txEl>
                                              <p:pRg st="4" end="4"/>
                                            </p:txEl>
                                          </p:spTgt>
                                        </p:tgtEl>
                                        <p:attrNameLst>
                                          <p:attrName>style.visibility</p:attrName>
                                        </p:attrNameLst>
                                      </p:cBhvr>
                                      <p:to>
                                        <p:strVal val="visible"/>
                                      </p:to>
                                    </p:set>
                                    <p:animEffect transition="in" filter="wipe(up)">
                                      <p:cBhvr>
                                        <p:cTn id="18" dur="5000"/>
                                        <p:tgtEl>
                                          <p:spTgt spid="8">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animEffect transition="in" filter="wipe(up)">
                                      <p:cBhvr>
                                        <p:cTn id="23" dur="5000"/>
                                        <p:tgtEl>
                                          <p:spTgt spid="8">
                                            <p:txEl>
                                              <p:pRg st="6" end="6"/>
                                            </p:txEl>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8">
                                            <p:txEl>
                                              <p:pRg st="7" end="7"/>
                                            </p:txEl>
                                          </p:spTgt>
                                        </p:tgtEl>
                                        <p:attrNameLst>
                                          <p:attrName>style.visibility</p:attrName>
                                        </p:attrNameLst>
                                      </p:cBhvr>
                                      <p:to>
                                        <p:strVal val="visible"/>
                                      </p:to>
                                    </p:set>
                                    <p:animEffect transition="in" filter="wipe(up)">
                                      <p:cBhvr>
                                        <p:cTn id="26" dur="5000"/>
                                        <p:tgtEl>
                                          <p:spTgt spid="8">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8">
                                            <p:txEl>
                                              <p:pRg st="9" end="9"/>
                                            </p:txEl>
                                          </p:spTgt>
                                        </p:tgtEl>
                                        <p:attrNameLst>
                                          <p:attrName>style.visibility</p:attrName>
                                        </p:attrNameLst>
                                      </p:cBhvr>
                                      <p:to>
                                        <p:strVal val="visible"/>
                                      </p:to>
                                    </p:set>
                                    <p:animEffect transition="in" filter="wipe(up)">
                                      <p:cBhvr>
                                        <p:cTn id="31" dur="5000"/>
                                        <p:tgtEl>
                                          <p:spTgt spid="8">
                                            <p:txEl>
                                              <p:pRg st="9" end="9"/>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8">
                                            <p:txEl>
                                              <p:pRg st="10" end="10"/>
                                            </p:txEl>
                                          </p:spTgt>
                                        </p:tgtEl>
                                        <p:attrNameLst>
                                          <p:attrName>style.visibility</p:attrName>
                                        </p:attrNameLst>
                                      </p:cBhvr>
                                      <p:to>
                                        <p:strVal val="visible"/>
                                      </p:to>
                                    </p:set>
                                    <p:animEffect transition="in" filter="wipe(up)">
                                      <p:cBhvr>
                                        <p:cTn id="34" dur="5000"/>
                                        <p:tgtEl>
                                          <p:spTgt spid="8">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8">
                                            <p:txEl>
                                              <p:pRg st="12" end="12"/>
                                            </p:txEl>
                                          </p:spTgt>
                                        </p:tgtEl>
                                        <p:attrNameLst>
                                          <p:attrName>style.visibility</p:attrName>
                                        </p:attrNameLst>
                                      </p:cBhvr>
                                      <p:to>
                                        <p:strVal val="visible"/>
                                      </p:to>
                                    </p:set>
                                    <p:animEffect transition="in" filter="wipe(up)">
                                      <p:cBhvr>
                                        <p:cTn id="39" dur="5000"/>
                                        <p:tgtEl>
                                          <p:spTgt spid="8">
                                            <p:txEl>
                                              <p:pRg st="12" end="12"/>
                                            </p:tx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8">
                                            <p:txEl>
                                              <p:pRg st="13" end="13"/>
                                            </p:txEl>
                                          </p:spTgt>
                                        </p:tgtEl>
                                        <p:attrNameLst>
                                          <p:attrName>style.visibility</p:attrName>
                                        </p:attrNameLst>
                                      </p:cBhvr>
                                      <p:to>
                                        <p:strVal val="visible"/>
                                      </p:to>
                                    </p:set>
                                    <p:animEffect transition="in" filter="wipe(up)">
                                      <p:cBhvr>
                                        <p:cTn id="42" dur="5000"/>
                                        <p:tgtEl>
                                          <p:spTgt spid="8">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8">
                                            <p:txEl>
                                              <p:pRg st="15" end="15"/>
                                            </p:txEl>
                                          </p:spTgt>
                                        </p:tgtEl>
                                        <p:attrNameLst>
                                          <p:attrName>style.visibility</p:attrName>
                                        </p:attrNameLst>
                                      </p:cBhvr>
                                      <p:to>
                                        <p:strVal val="visible"/>
                                      </p:to>
                                    </p:set>
                                    <p:animEffect transition="in" filter="wipe(up)">
                                      <p:cBhvr>
                                        <p:cTn id="47" dur="5000"/>
                                        <p:tgtEl>
                                          <p:spTgt spid="8">
                                            <p:txEl>
                                              <p:pRg st="15" end="15"/>
                                            </p:txEl>
                                          </p:spTgt>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8">
                                            <p:txEl>
                                              <p:pRg st="16" end="16"/>
                                            </p:txEl>
                                          </p:spTgt>
                                        </p:tgtEl>
                                        <p:attrNameLst>
                                          <p:attrName>style.visibility</p:attrName>
                                        </p:attrNameLst>
                                      </p:cBhvr>
                                      <p:to>
                                        <p:strVal val="visible"/>
                                      </p:to>
                                    </p:set>
                                    <p:animEffect transition="in" filter="wipe(up)">
                                      <p:cBhvr>
                                        <p:cTn id="50" dur="5000"/>
                                        <p:tgtEl>
                                          <p:spTgt spid="8">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8957569" y="6283283"/>
            <a:ext cx="3191475" cy="523220"/>
          </a:xfrm>
          <a:prstGeom prst="rect">
            <a:avLst/>
          </a:prstGeom>
        </p:spPr>
        <p:txBody>
          <a:bodyPr wrap="square">
            <a:spAutoFit/>
          </a:bodyPr>
          <a:lstStyle/>
          <a:p>
            <a:r>
              <a:rPr lang="en-US" sz="1400">
                <a:latin typeface="Comic Sans MS"/>
              </a:rPr>
              <a:t>Brandy K. Nicholson, LPC NCC RPT</a:t>
            </a:r>
          </a:p>
          <a:p>
            <a:r>
              <a:rPr lang="en-US" sz="1400">
                <a:latin typeface="Comic Sans MS"/>
              </a:rPr>
              <a:t>School Counselor, HCES 2020</a:t>
            </a:r>
            <a:endParaRPr lang="en-US" sz="1400">
              <a:latin typeface="Comic Sans MS" panose="030F0702030302020204" pitchFamily="66" charset="0"/>
            </a:endParaRPr>
          </a:p>
        </p:txBody>
      </p:sp>
      <p:sp>
        <p:nvSpPr>
          <p:cNvPr id="2" name="Rectangle 1">
            <a:extLst>
              <a:ext uri="{FF2B5EF4-FFF2-40B4-BE49-F238E27FC236}">
                <a16:creationId xmlns:a16="http://schemas.microsoft.com/office/drawing/2014/main" id="{700FDDB6-455F-4684-86C3-EF876B7CC4B2}"/>
              </a:ext>
            </a:extLst>
          </p:cNvPr>
          <p:cNvSpPr/>
          <p:nvPr/>
        </p:nvSpPr>
        <p:spPr>
          <a:xfrm>
            <a:off x="261279" y="3829187"/>
            <a:ext cx="9471492" cy="1323439"/>
          </a:xfrm>
          <a:prstGeom prst="rect">
            <a:avLst/>
          </a:prstGeom>
        </p:spPr>
        <p:txBody>
          <a:bodyPr wrap="square">
            <a:spAutoFit/>
          </a:bodyPr>
          <a:lstStyle/>
          <a:p>
            <a:r>
              <a:rPr lang="en-US" sz="4000">
                <a:solidFill>
                  <a:schemeClr val="bg1"/>
                </a:solidFill>
                <a:effectLst>
                  <a:outerShdw blurRad="50800" dist="50800" dir="5400000" algn="ctr" rotWithShape="0">
                    <a:schemeClr val="bg1"/>
                  </a:outerShdw>
                </a:effectLst>
                <a:latin typeface="Times New Roman" panose="02020603050405020304" pitchFamily="18" charset="0"/>
                <a:hlinkClick r:id="rId3"/>
              </a:rPr>
              <a:t>http://www.careeronestop.org/toolkit/careers/</a:t>
            </a:r>
            <a:r>
              <a:rPr lang="en-US" sz="4000">
                <a:solidFill>
                  <a:srgbClr val="0033CC"/>
                </a:solidFill>
                <a:effectLst>
                  <a:outerShdw blurRad="50800" dist="50800" dir="5400000" algn="ctr" rotWithShape="0">
                    <a:schemeClr val="bg1"/>
                  </a:outerShdw>
                </a:effectLst>
                <a:latin typeface="Times New Roman" panose="02020603050405020304" pitchFamily="18" charset="0"/>
                <a:hlinkClick r:id="rId3"/>
              </a:rPr>
              <a:t>interest-assessment</a:t>
            </a:r>
            <a:r>
              <a:rPr lang="en-US" sz="4000">
                <a:solidFill>
                  <a:schemeClr val="bg1"/>
                </a:solidFill>
                <a:effectLst>
                  <a:outerShdw blurRad="50800" dist="50800" dir="5400000" algn="ctr" rotWithShape="0">
                    <a:schemeClr val="bg1"/>
                  </a:outerShdw>
                </a:effectLst>
                <a:latin typeface="Times New Roman" panose="02020603050405020304" pitchFamily="18" charset="0"/>
                <a:hlinkClick r:id="rId3"/>
              </a:rPr>
              <a:t>.aspx</a:t>
            </a:r>
            <a:r>
              <a:rPr lang="en-US" sz="4000">
                <a:solidFill>
                  <a:schemeClr val="bg1"/>
                </a:solidFill>
                <a:effectLst>
                  <a:outerShdw blurRad="50800" dist="50800" dir="5400000" algn="ctr" rotWithShape="0">
                    <a:schemeClr val="bg1"/>
                  </a:outerShdw>
                </a:effectLst>
                <a:latin typeface="Times New Roman" panose="02020603050405020304" pitchFamily="18" charset="0"/>
              </a:rPr>
              <a:t> </a:t>
            </a:r>
          </a:p>
        </p:txBody>
      </p:sp>
      <p:pic>
        <p:nvPicPr>
          <p:cNvPr id="1026" name="Picture 2" descr="Logo Careeronestop">
            <a:extLst>
              <a:ext uri="{FF2B5EF4-FFF2-40B4-BE49-F238E27FC236}">
                <a16:creationId xmlns:a16="http://schemas.microsoft.com/office/drawing/2014/main" id="{2561362A-64C1-451F-AFED-22EF425F5C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796" y="3333887"/>
            <a:ext cx="6000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areeronestop">
            <a:extLst>
              <a:ext uri="{FF2B5EF4-FFF2-40B4-BE49-F238E27FC236}">
                <a16:creationId xmlns:a16="http://schemas.microsoft.com/office/drawing/2014/main" id="{C87ED18B-90F0-4D76-8046-7D6894E012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2388" y="3371987"/>
            <a:ext cx="1619250" cy="20955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a:extLst>
              <a:ext uri="{FF2B5EF4-FFF2-40B4-BE49-F238E27FC236}">
                <a16:creationId xmlns:a16="http://schemas.microsoft.com/office/drawing/2014/main" id="{39D19AF7-57C6-46D0-9996-32F2427C2D46}"/>
              </a:ext>
            </a:extLst>
          </p:cNvPr>
          <p:cNvSpPr>
            <a:spLocks noGrp="1"/>
          </p:cNvSpPr>
          <p:nvPr>
            <p:ph type="title"/>
          </p:nvPr>
        </p:nvSpPr>
        <p:spPr>
          <a:xfrm>
            <a:off x="626833" y="2022222"/>
            <a:ext cx="8596668" cy="830997"/>
          </a:xfrm>
        </p:spPr>
        <p:txBody>
          <a:bodyPr>
            <a:normAutofit/>
          </a:bodyPr>
          <a:lstStyle/>
          <a:p>
            <a:pPr algn="ctr"/>
            <a:r>
              <a:rPr lang="en-US" sz="3500" b="1" spc="600">
                <a:latin typeface="Papyrus" panose="03070502060502030205" pitchFamily="66" charset="0"/>
              </a:rPr>
              <a:t>Start your assessment . . .</a:t>
            </a:r>
          </a:p>
        </p:txBody>
      </p:sp>
      <p:sp>
        <p:nvSpPr>
          <p:cNvPr id="9" name="Title 1">
            <a:extLst>
              <a:ext uri="{FF2B5EF4-FFF2-40B4-BE49-F238E27FC236}">
                <a16:creationId xmlns:a16="http://schemas.microsoft.com/office/drawing/2014/main" id="{3ABF0581-505E-4EF7-868A-8971548CEEAA}"/>
              </a:ext>
            </a:extLst>
          </p:cNvPr>
          <p:cNvSpPr txBox="1">
            <a:spLocks/>
          </p:cNvSpPr>
          <p:nvPr/>
        </p:nvSpPr>
        <p:spPr>
          <a:xfrm>
            <a:off x="45634" y="423337"/>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a:solidFill>
                  <a:srgbClr val="0033CC"/>
                </a:solidFill>
                <a:latin typeface="Papyrus" panose="03070502060502030205" pitchFamily="66" charset="0"/>
              </a:rPr>
              <a:t>Who are you?</a:t>
            </a:r>
          </a:p>
        </p:txBody>
      </p:sp>
    </p:spTree>
    <p:extLst>
      <p:ext uri="{BB962C8B-B14F-4D97-AF65-F5344CB8AC3E}">
        <p14:creationId xmlns:p14="http://schemas.microsoft.com/office/powerpoint/2010/main" val="241260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2.08333E-6 -2.96296E-6 L -2.08333E-6 -0.07222 " pathEditMode="relative" rAng="0" ptsTypes="AA">
                                      <p:cBhvr>
                                        <p:cTn id="6" dur="500" accel="50000" decel="50000" autoRev="1" fill="hold">
                                          <p:stCondLst>
                                            <p:cond delay="0"/>
                                          </p:stCondLst>
                                        </p:cTn>
                                        <p:tgtEl>
                                          <p:spTgt spid="9"/>
                                        </p:tgtEl>
                                        <p:attrNameLst>
                                          <p:attrName>ppt_x</p:attrName>
                                          <p:attrName>ppt_y</p:attrName>
                                        </p:attrNameLst>
                                      </p:cBhvr>
                                      <p:rCtr x="0" y="-3611"/>
                                    </p:animMotion>
                                    <p:animRot by="1500000">
                                      <p:cBhvr>
                                        <p:cTn id="7" dur="250" fill="hold">
                                          <p:stCondLst>
                                            <p:cond delay="0"/>
                                          </p:stCondLst>
                                        </p:cTn>
                                        <p:tgtEl>
                                          <p:spTgt spid="9"/>
                                        </p:tgtEl>
                                        <p:attrNameLst>
                                          <p:attrName>r</p:attrName>
                                        </p:attrNameLst>
                                      </p:cBhvr>
                                    </p:animRot>
                                    <p:animRot by="-1500000">
                                      <p:cBhvr>
                                        <p:cTn id="8" dur="250" fill="hold">
                                          <p:stCondLst>
                                            <p:cond delay="250"/>
                                          </p:stCondLst>
                                        </p:cTn>
                                        <p:tgtEl>
                                          <p:spTgt spid="9"/>
                                        </p:tgtEl>
                                        <p:attrNameLst>
                                          <p:attrName>r</p:attrName>
                                        </p:attrNameLst>
                                      </p:cBhvr>
                                    </p:animRot>
                                    <p:animRot by="-1500000">
                                      <p:cBhvr>
                                        <p:cTn id="9" dur="250" fill="hold">
                                          <p:stCondLst>
                                            <p:cond delay="500"/>
                                          </p:stCondLst>
                                        </p:cTn>
                                        <p:tgtEl>
                                          <p:spTgt spid="9"/>
                                        </p:tgtEl>
                                        <p:attrNameLst>
                                          <p:attrName>r</p:attrName>
                                        </p:attrNameLst>
                                      </p:cBhvr>
                                    </p:animRot>
                                    <p:animRot by="1500000">
                                      <p:cBhvr>
                                        <p:cTn id="10" dur="250" fill="hold">
                                          <p:stCondLst>
                                            <p:cond delay="750"/>
                                          </p:stCondLst>
                                        </p:cTn>
                                        <p:tgtEl>
                                          <p:spTgt spid="9"/>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mph" presetSubtype="0" repeatCount="5000" fill="hold" grpId="0" nodeType="clickEffect">
                                  <p:stCondLst>
                                    <p:cond delay="0"/>
                                  </p:stCondLst>
                                  <p:childTnLst>
                                    <p:animEffect transition="out" filter="fade">
                                      <p:cBhvr>
                                        <p:cTn id="14" dur="2000" tmFilter="0, 0; .2, .5; .8, .5; 1, 0"/>
                                        <p:tgtEl>
                                          <p:spTgt spid="8"/>
                                        </p:tgtEl>
                                      </p:cBhvr>
                                    </p:animEffect>
                                    <p:animScale>
                                      <p:cBhvr>
                                        <p:cTn id="15" dur="100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99613" y="6283283"/>
            <a:ext cx="3049432" cy="523220"/>
          </a:xfrm>
          <a:prstGeom prst="rect">
            <a:avLst/>
          </a:prstGeom>
        </p:spPr>
        <p:txBody>
          <a:bodyPr wrap="square">
            <a:spAutoFit/>
          </a:bodyPr>
          <a:lstStyle/>
          <a:p>
            <a:r>
              <a:rPr lang="en-US" sz="1400">
                <a:latin typeface="Comic Sans MS"/>
              </a:rPr>
              <a:t>Brandy K. Nicholson, LPC NCC RPT</a:t>
            </a:r>
          </a:p>
          <a:p>
            <a:r>
              <a:rPr lang="en-US" sz="1400">
                <a:latin typeface="Comic Sans MS"/>
              </a:rPr>
              <a:t>School Counselor, HCES 2020</a:t>
            </a:r>
            <a:endParaRPr lang="en-US" sz="1400">
              <a:latin typeface="Comic Sans MS" panose="030F0702030302020204" pitchFamily="66" charset="0"/>
            </a:endParaRPr>
          </a:p>
        </p:txBody>
      </p:sp>
      <p:pic>
        <p:nvPicPr>
          <p:cNvPr id="1026" name="Picture 2" descr="Logo Careeronestop">
            <a:extLst>
              <a:ext uri="{FF2B5EF4-FFF2-40B4-BE49-F238E27FC236}">
                <a16:creationId xmlns:a16="http://schemas.microsoft.com/office/drawing/2014/main" id="{2561362A-64C1-451F-AFED-22EF425F5C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732" y="1922555"/>
            <a:ext cx="6000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areeronestop">
            <a:extLst>
              <a:ext uri="{FF2B5EF4-FFF2-40B4-BE49-F238E27FC236}">
                <a16:creationId xmlns:a16="http://schemas.microsoft.com/office/drawing/2014/main" id="{C87ED18B-90F0-4D76-8046-7D6894E012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3316" y="1960655"/>
            <a:ext cx="1619250" cy="20955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a:extLst>
              <a:ext uri="{FF2B5EF4-FFF2-40B4-BE49-F238E27FC236}">
                <a16:creationId xmlns:a16="http://schemas.microsoft.com/office/drawing/2014/main" id="{39D19AF7-57C6-46D0-9996-32F2427C2D46}"/>
              </a:ext>
            </a:extLst>
          </p:cNvPr>
          <p:cNvSpPr>
            <a:spLocks noGrp="1"/>
          </p:cNvSpPr>
          <p:nvPr>
            <p:ph type="title"/>
          </p:nvPr>
        </p:nvSpPr>
        <p:spPr>
          <a:xfrm>
            <a:off x="250732" y="171110"/>
            <a:ext cx="9023269" cy="830997"/>
          </a:xfrm>
        </p:spPr>
        <p:txBody>
          <a:bodyPr>
            <a:normAutofit/>
          </a:bodyPr>
          <a:lstStyle/>
          <a:p>
            <a:pPr algn="ctr"/>
            <a:r>
              <a:rPr lang="en-US" sz="4500" b="1" spc="600">
                <a:latin typeface="Papyrus" panose="03070502060502030205" pitchFamily="66" charset="0"/>
              </a:rPr>
              <a:t>Save your assessment . . .</a:t>
            </a:r>
          </a:p>
        </p:txBody>
      </p:sp>
      <p:pic>
        <p:nvPicPr>
          <p:cNvPr id="5" name="Picture 4">
            <a:extLst>
              <a:ext uri="{FF2B5EF4-FFF2-40B4-BE49-F238E27FC236}">
                <a16:creationId xmlns:a16="http://schemas.microsoft.com/office/drawing/2014/main" id="{5F6D6210-A1ED-4FDF-AE41-3D067FFCCEAF}"/>
              </a:ext>
            </a:extLst>
          </p:cNvPr>
          <p:cNvPicPr>
            <a:picLocks noChangeAspect="1"/>
          </p:cNvPicPr>
          <p:nvPr/>
        </p:nvPicPr>
        <p:blipFill>
          <a:blip r:embed="rId5"/>
          <a:stretch>
            <a:fillRect/>
          </a:stretch>
        </p:blipFill>
        <p:spPr>
          <a:xfrm>
            <a:off x="2046777" y="2809347"/>
            <a:ext cx="5431177" cy="1920782"/>
          </a:xfrm>
          <a:prstGeom prst="rect">
            <a:avLst/>
          </a:prstGeom>
        </p:spPr>
      </p:pic>
    </p:spTree>
    <p:extLst>
      <p:ext uri="{BB962C8B-B14F-4D97-AF65-F5344CB8AC3E}">
        <p14:creationId xmlns:p14="http://schemas.microsoft.com/office/powerpoint/2010/main" val="1361909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repeatCount="10000" fill="remove" grpId="0" nodeType="clickEffect">
                                  <p:stCondLst>
                                    <p:cond delay="0"/>
                                  </p:stCondLst>
                                  <p:childTnLst>
                                    <p:animClr clrSpc="rgb" dir="cw">
                                      <p:cBhvr override="childStyle">
                                        <p:cTn id="6" dur="1000" autoRev="1" fill="remove"/>
                                        <p:tgtEl>
                                          <p:spTgt spid="8"/>
                                        </p:tgtEl>
                                        <p:attrNameLst>
                                          <p:attrName>style.color</p:attrName>
                                        </p:attrNameLst>
                                      </p:cBhvr>
                                      <p:to>
                                        <a:schemeClr val="accent2"/>
                                      </p:to>
                                    </p:animClr>
                                    <p:animClr clrSpc="rgb" dir="cw">
                                      <p:cBhvr>
                                        <p:cTn id="7" dur="1000" autoRev="1" fill="remove"/>
                                        <p:tgtEl>
                                          <p:spTgt spid="8"/>
                                        </p:tgtEl>
                                        <p:attrNameLst>
                                          <p:attrName>fillcolor</p:attrName>
                                        </p:attrNameLst>
                                      </p:cBhvr>
                                      <p:to>
                                        <a:schemeClr val="accent2"/>
                                      </p:to>
                                    </p:animClr>
                                    <p:set>
                                      <p:cBhvr>
                                        <p:cTn id="8" dur="1000" autoRev="1" fill="remove"/>
                                        <p:tgtEl>
                                          <p:spTgt spid="8"/>
                                        </p:tgtEl>
                                        <p:attrNameLst>
                                          <p:attrName>fill.type</p:attrName>
                                        </p:attrNameLst>
                                      </p:cBhvr>
                                      <p:to>
                                        <p:strVal val="solid"/>
                                      </p:to>
                                    </p:set>
                                    <p:set>
                                      <p:cBhvr>
                                        <p:cTn id="9" dur="1000" autoRev="1" fill="remove"/>
                                        <p:tgtEl>
                                          <p:spTgt spid="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64101" y="6283283"/>
            <a:ext cx="3084943" cy="523220"/>
          </a:xfrm>
          <a:prstGeom prst="rect">
            <a:avLst/>
          </a:prstGeom>
        </p:spPr>
        <p:txBody>
          <a:bodyPr wrap="square">
            <a:spAutoFit/>
          </a:bodyPr>
          <a:lstStyle/>
          <a:p>
            <a:r>
              <a:rPr lang="en-US" sz="1400">
                <a:latin typeface="Comic Sans MS"/>
              </a:rPr>
              <a:t>Brandy K. Nicholson, LPC NCC RPT</a:t>
            </a:r>
          </a:p>
          <a:p>
            <a:r>
              <a:rPr lang="en-US" sz="1400">
                <a:latin typeface="Comic Sans MS"/>
              </a:rPr>
              <a:t>School Counselor, HCES 2020</a:t>
            </a:r>
            <a:endParaRPr lang="en-US" sz="1400">
              <a:latin typeface="Comic Sans MS" panose="030F0702030302020204" pitchFamily="66" charset="0"/>
            </a:endParaRPr>
          </a:p>
        </p:txBody>
      </p:sp>
      <p:sp>
        <p:nvSpPr>
          <p:cNvPr id="7" name="Title 1">
            <a:extLst>
              <a:ext uri="{FF2B5EF4-FFF2-40B4-BE49-F238E27FC236}">
                <a16:creationId xmlns:a16="http://schemas.microsoft.com/office/drawing/2014/main" id="{2F4A6DE6-8075-4A26-ACA1-16A67F9C038B}"/>
              </a:ext>
            </a:extLst>
          </p:cNvPr>
          <p:cNvSpPr txBox="1">
            <a:spLocks/>
          </p:cNvSpPr>
          <p:nvPr/>
        </p:nvSpPr>
        <p:spPr>
          <a:xfrm>
            <a:off x="-3" y="340534"/>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a:solidFill>
                  <a:srgbClr val="FF3300"/>
                </a:solidFill>
                <a:latin typeface="Papyrus" panose="03070502060502030205" pitchFamily="66" charset="0"/>
              </a:rPr>
              <a:t>Where are you going?</a:t>
            </a:r>
          </a:p>
        </p:txBody>
      </p:sp>
      <p:sp>
        <p:nvSpPr>
          <p:cNvPr id="2" name="Rectangle 1">
            <a:extLst>
              <a:ext uri="{FF2B5EF4-FFF2-40B4-BE49-F238E27FC236}">
                <a16:creationId xmlns:a16="http://schemas.microsoft.com/office/drawing/2014/main" id="{D428A440-DA3E-4A0D-96FD-CAAD72EDCFA5}"/>
              </a:ext>
            </a:extLst>
          </p:cNvPr>
          <p:cNvSpPr/>
          <p:nvPr/>
        </p:nvSpPr>
        <p:spPr>
          <a:xfrm>
            <a:off x="1178870" y="3797783"/>
            <a:ext cx="6820120" cy="323165"/>
          </a:xfrm>
          <a:prstGeom prst="rect">
            <a:avLst/>
          </a:prstGeom>
        </p:spPr>
        <p:txBody>
          <a:bodyPr wrap="square">
            <a:spAutoFit/>
          </a:bodyPr>
          <a:lstStyle/>
          <a:p>
            <a:r>
              <a:rPr lang="en-US" sz="1500"/>
              <a:t>https://www.ted.com/talks/kid_president_i_think_we_all_need_a_pep_talk</a:t>
            </a:r>
          </a:p>
        </p:txBody>
      </p:sp>
      <p:pic>
        <p:nvPicPr>
          <p:cNvPr id="5" name="Picture 4">
            <a:extLst>
              <a:ext uri="{FF2B5EF4-FFF2-40B4-BE49-F238E27FC236}">
                <a16:creationId xmlns:a16="http://schemas.microsoft.com/office/drawing/2014/main" id="{6E540946-C43B-4142-8792-2B18EE5F00D1}"/>
              </a:ext>
            </a:extLst>
          </p:cNvPr>
          <p:cNvPicPr>
            <a:picLocks noChangeAspect="1"/>
          </p:cNvPicPr>
          <p:nvPr/>
        </p:nvPicPr>
        <p:blipFill>
          <a:blip r:embed="rId3"/>
          <a:stretch>
            <a:fillRect/>
          </a:stretch>
        </p:blipFill>
        <p:spPr>
          <a:xfrm>
            <a:off x="2931978" y="1259420"/>
            <a:ext cx="3313904" cy="2484553"/>
          </a:xfrm>
          <a:prstGeom prst="rect">
            <a:avLst/>
          </a:prstGeom>
        </p:spPr>
      </p:pic>
      <p:sp>
        <p:nvSpPr>
          <p:cNvPr id="9" name="Title 1">
            <a:extLst>
              <a:ext uri="{FF2B5EF4-FFF2-40B4-BE49-F238E27FC236}">
                <a16:creationId xmlns:a16="http://schemas.microsoft.com/office/drawing/2014/main" id="{C724A10E-27B1-4408-8A23-67648AAFFE94}"/>
              </a:ext>
            </a:extLst>
          </p:cNvPr>
          <p:cNvSpPr txBox="1">
            <a:spLocks/>
          </p:cNvSpPr>
          <p:nvPr/>
        </p:nvSpPr>
        <p:spPr>
          <a:xfrm>
            <a:off x="314458" y="4287858"/>
            <a:ext cx="9177867" cy="131072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a:solidFill>
                  <a:srgbClr val="0033CC"/>
                </a:solidFill>
              </a:rPr>
              <a:t>“Two roads diverged in a wood and I - I took the one less traveled by, and that has made all the difference.”  Robert Frost</a:t>
            </a:r>
          </a:p>
          <a:p>
            <a:pPr algn="ctr"/>
            <a:br>
              <a:rPr lang="en-US" sz="2000">
                <a:solidFill>
                  <a:srgbClr val="0033CC"/>
                </a:solidFill>
              </a:rPr>
            </a:br>
            <a:r>
              <a:rPr lang="en-US" sz="1500">
                <a:solidFill>
                  <a:srgbClr val="0033CC"/>
                </a:solidFill>
                <a:hlinkClick r:id="rId4"/>
              </a:rPr>
              <a:t>https://www.brainyquote.com/quotes/robert_frost_101324</a:t>
            </a:r>
            <a:r>
              <a:rPr lang="en-US" sz="1500">
                <a:solidFill>
                  <a:srgbClr val="0033CC"/>
                </a:solidFill>
              </a:rPr>
              <a:t> </a:t>
            </a:r>
            <a:endParaRPr lang="en-US" sz="1500" b="1" spc="300">
              <a:solidFill>
                <a:srgbClr val="0033CC"/>
              </a:solidFill>
              <a:latin typeface="Papyrus" panose="03070502060502030205" pitchFamily="66" charset="0"/>
            </a:endParaRPr>
          </a:p>
        </p:txBody>
      </p:sp>
    </p:spTree>
    <p:extLst>
      <p:ext uri="{BB962C8B-B14F-4D97-AF65-F5344CB8AC3E}">
        <p14:creationId xmlns:p14="http://schemas.microsoft.com/office/powerpoint/2010/main" val="13317903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2.08333E-6 3.33333E-6 L -2.08333E-6 -0.07223 " pathEditMode="relative" rAng="0" ptsTypes="AA">
                                      <p:cBhvr>
                                        <p:cTn id="6" dur="500" accel="50000" decel="50000" autoRev="1" fill="hold">
                                          <p:stCondLst>
                                            <p:cond delay="0"/>
                                          </p:stCondLst>
                                        </p:cTn>
                                        <p:tgtEl>
                                          <p:spTgt spid="7"/>
                                        </p:tgtEl>
                                        <p:attrNameLst>
                                          <p:attrName>ppt_x</p:attrName>
                                          <p:attrName>ppt_y</p:attrName>
                                        </p:attrNameLst>
                                      </p:cBhvr>
                                      <p:rCtr x="0" y="-3611"/>
                                    </p:animMotion>
                                    <p:animRot by="1500000">
                                      <p:cBhvr>
                                        <p:cTn id="7" dur="250" fill="hold">
                                          <p:stCondLst>
                                            <p:cond delay="0"/>
                                          </p:stCondLst>
                                        </p:cTn>
                                        <p:tgtEl>
                                          <p:spTgt spid="7"/>
                                        </p:tgtEl>
                                        <p:attrNameLst>
                                          <p:attrName>r</p:attrName>
                                        </p:attrNameLst>
                                      </p:cBhvr>
                                    </p:animRot>
                                    <p:animRot by="-1500000">
                                      <p:cBhvr>
                                        <p:cTn id="8" dur="250" fill="hold">
                                          <p:stCondLst>
                                            <p:cond delay="250"/>
                                          </p:stCondLst>
                                        </p:cTn>
                                        <p:tgtEl>
                                          <p:spTgt spid="7"/>
                                        </p:tgtEl>
                                        <p:attrNameLst>
                                          <p:attrName>r</p:attrName>
                                        </p:attrNameLst>
                                      </p:cBhvr>
                                    </p:animRot>
                                    <p:animRot by="-1500000">
                                      <p:cBhvr>
                                        <p:cTn id="9" dur="250" fill="hold">
                                          <p:stCondLst>
                                            <p:cond delay="500"/>
                                          </p:stCondLst>
                                        </p:cTn>
                                        <p:tgtEl>
                                          <p:spTgt spid="7"/>
                                        </p:tgtEl>
                                        <p:attrNameLst>
                                          <p:attrName>r</p:attrName>
                                        </p:attrNameLst>
                                      </p:cBhvr>
                                    </p:animRot>
                                    <p:animRot by="1500000">
                                      <p:cBhvr>
                                        <p:cTn id="10" dur="250" fill="hold">
                                          <p:stCondLst>
                                            <p:cond delay="750"/>
                                          </p:stCondLst>
                                        </p:cTn>
                                        <p:tgtEl>
                                          <p:spTgt spid="7"/>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2.08333E-6 3.33333E-6 L -2.08333E-6 -0.07223 " pathEditMode="relative" rAng="0" ptsTypes="AA">
                                      <p:cBhvr>
                                        <p:cTn id="14" dur="500" accel="50000" decel="50000" autoRev="1" fill="hold">
                                          <p:stCondLst>
                                            <p:cond delay="0"/>
                                          </p:stCondLst>
                                        </p:cTn>
                                        <p:tgtEl>
                                          <p:spTgt spid="9"/>
                                        </p:tgtEl>
                                        <p:attrNameLst>
                                          <p:attrName>ppt_x</p:attrName>
                                          <p:attrName>ppt_y</p:attrName>
                                        </p:attrNameLst>
                                      </p:cBhvr>
                                      <p:rCtr x="0" y="-3611"/>
                                    </p:animMotion>
                                    <p:animRot by="1500000">
                                      <p:cBhvr>
                                        <p:cTn id="15" dur="250" fill="hold">
                                          <p:stCondLst>
                                            <p:cond delay="0"/>
                                          </p:stCondLst>
                                        </p:cTn>
                                        <p:tgtEl>
                                          <p:spTgt spid="9"/>
                                        </p:tgtEl>
                                        <p:attrNameLst>
                                          <p:attrName>r</p:attrName>
                                        </p:attrNameLst>
                                      </p:cBhvr>
                                    </p:animRot>
                                    <p:animRot by="-1500000">
                                      <p:cBhvr>
                                        <p:cTn id="16" dur="250" fill="hold">
                                          <p:stCondLst>
                                            <p:cond delay="250"/>
                                          </p:stCondLst>
                                        </p:cTn>
                                        <p:tgtEl>
                                          <p:spTgt spid="9"/>
                                        </p:tgtEl>
                                        <p:attrNameLst>
                                          <p:attrName>r</p:attrName>
                                        </p:attrNameLst>
                                      </p:cBhvr>
                                    </p:animRot>
                                    <p:animRot by="-1500000">
                                      <p:cBhvr>
                                        <p:cTn id="17" dur="250" fill="hold">
                                          <p:stCondLst>
                                            <p:cond delay="500"/>
                                          </p:stCondLst>
                                        </p:cTn>
                                        <p:tgtEl>
                                          <p:spTgt spid="9"/>
                                        </p:tgtEl>
                                        <p:attrNameLst>
                                          <p:attrName>r</p:attrName>
                                        </p:attrNameLst>
                                      </p:cBhvr>
                                    </p:animRot>
                                    <p:animRot by="1500000">
                                      <p:cBhvr>
                                        <p:cTn id="18" dur="250" fill="hold">
                                          <p:stCondLst>
                                            <p:cond delay="75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90735" y="6283283"/>
            <a:ext cx="3058310" cy="523220"/>
          </a:xfrm>
          <a:prstGeom prst="rect">
            <a:avLst/>
          </a:prstGeom>
        </p:spPr>
        <p:txBody>
          <a:bodyPr wrap="square">
            <a:spAutoFit/>
          </a:bodyPr>
          <a:lstStyle/>
          <a:p>
            <a:r>
              <a:rPr lang="en-US" sz="1400">
                <a:latin typeface="Comic Sans MS"/>
              </a:rPr>
              <a:t>Brandy K. Nicholson, LPC NCC RPT</a:t>
            </a:r>
          </a:p>
          <a:p>
            <a:r>
              <a:rPr lang="en-US" sz="1400">
                <a:latin typeface="Comic Sans MS"/>
              </a:rPr>
              <a:t>School Counselor, HCES 2020</a:t>
            </a:r>
            <a:endParaRPr lang="en-US" sz="1400">
              <a:latin typeface="Comic Sans MS" panose="030F0702030302020204" pitchFamily="66" charset="0"/>
            </a:endParaRPr>
          </a:p>
        </p:txBody>
      </p:sp>
      <p:sp>
        <p:nvSpPr>
          <p:cNvPr id="5" name="TextBox 4">
            <a:extLst>
              <a:ext uri="{FF2B5EF4-FFF2-40B4-BE49-F238E27FC236}">
                <a16:creationId xmlns:a16="http://schemas.microsoft.com/office/drawing/2014/main" id="{37942DFA-E250-48FA-91A6-E18DCB8AEE2E}"/>
              </a:ext>
            </a:extLst>
          </p:cNvPr>
          <p:cNvSpPr txBox="1"/>
          <p:nvPr/>
        </p:nvSpPr>
        <p:spPr>
          <a:xfrm>
            <a:off x="1922583" y="1466754"/>
            <a:ext cx="5416061" cy="553998"/>
          </a:xfrm>
          <a:prstGeom prst="rect">
            <a:avLst/>
          </a:prstGeom>
          <a:noFill/>
        </p:spPr>
        <p:txBody>
          <a:bodyPr wrap="square" rtlCol="0">
            <a:spAutoFit/>
          </a:bodyPr>
          <a:lstStyle/>
          <a:p>
            <a:pPr algn="ctr"/>
            <a:r>
              <a:rPr lang="en-US" sz="3000">
                <a:solidFill>
                  <a:srgbClr val="FF9900"/>
                </a:solidFill>
              </a:rPr>
              <a:t>17 Career Clusters</a:t>
            </a:r>
          </a:p>
        </p:txBody>
      </p:sp>
      <p:sp>
        <p:nvSpPr>
          <p:cNvPr id="6" name="Rectangle 5">
            <a:extLst>
              <a:ext uri="{FF2B5EF4-FFF2-40B4-BE49-F238E27FC236}">
                <a16:creationId xmlns:a16="http://schemas.microsoft.com/office/drawing/2014/main" id="{EE01338D-01E1-4212-9CA9-185F82F8EBFB}"/>
              </a:ext>
            </a:extLst>
          </p:cNvPr>
          <p:cNvSpPr/>
          <p:nvPr/>
        </p:nvSpPr>
        <p:spPr>
          <a:xfrm>
            <a:off x="261279" y="2230443"/>
            <a:ext cx="3845170" cy="3557769"/>
          </a:xfrm>
          <a:prstGeom prst="rect">
            <a:avLst/>
          </a:prstGeom>
        </p:spPr>
        <p:txBody>
          <a:bodyPr wrap="square">
            <a:spAutoFit/>
          </a:bodyPr>
          <a:lstStyle/>
          <a:p>
            <a:pPr>
              <a:lnSpc>
                <a:spcPct val="107000"/>
              </a:lnSpc>
              <a:spcAft>
                <a:spcPts val="800"/>
              </a:spcAft>
            </a:pPr>
            <a:r>
              <a:rPr lang="en-US">
                <a:latin typeface="Arial Narrow" panose="020B0606020202030204" pitchFamily="34" charset="0"/>
                <a:ea typeface="Calibri" panose="020F0502020204030204" pitchFamily="34" charset="0"/>
                <a:cs typeface="Times New Roman" panose="02020603050405020304" pitchFamily="18" charset="0"/>
              </a:rPr>
              <a:t>1. Agriculture, Food &amp; Natural Resources </a:t>
            </a:r>
          </a:p>
          <a:p>
            <a:pPr>
              <a:lnSpc>
                <a:spcPct val="107000"/>
              </a:lnSpc>
              <a:spcAft>
                <a:spcPts val="800"/>
              </a:spcAft>
            </a:pPr>
            <a:r>
              <a:rPr lang="en-US">
                <a:latin typeface="Arial Narrow" panose="020B0606020202030204" pitchFamily="34" charset="0"/>
                <a:ea typeface="Calibri" panose="020F0502020204030204" pitchFamily="34" charset="0"/>
                <a:cs typeface="Times New Roman" panose="02020603050405020304" pitchFamily="18" charset="0"/>
              </a:rPr>
              <a:t>2. Architecture &amp; Construction </a:t>
            </a:r>
          </a:p>
          <a:p>
            <a:pPr>
              <a:lnSpc>
                <a:spcPct val="107000"/>
              </a:lnSpc>
              <a:spcAft>
                <a:spcPts val="800"/>
              </a:spcAft>
            </a:pPr>
            <a:r>
              <a:rPr lang="en-US">
                <a:latin typeface="Arial Narrow" panose="020B0606020202030204" pitchFamily="34" charset="0"/>
                <a:ea typeface="Calibri" panose="020F0502020204030204" pitchFamily="34" charset="0"/>
                <a:cs typeface="Times New Roman" panose="02020603050405020304" pitchFamily="18" charset="0"/>
              </a:rPr>
              <a:t>3. Arts, A/V Technology &amp; Communications </a:t>
            </a:r>
          </a:p>
          <a:p>
            <a:pPr>
              <a:lnSpc>
                <a:spcPct val="107000"/>
              </a:lnSpc>
              <a:spcAft>
                <a:spcPts val="800"/>
              </a:spcAft>
            </a:pPr>
            <a:r>
              <a:rPr lang="en-US">
                <a:latin typeface="Arial Narrow" panose="020B0606020202030204" pitchFamily="34" charset="0"/>
                <a:ea typeface="Calibri" panose="020F0502020204030204" pitchFamily="34" charset="0"/>
                <a:cs typeface="Times New Roman" panose="02020603050405020304" pitchFamily="18" charset="0"/>
              </a:rPr>
              <a:t>4. Business Management &amp; Administration </a:t>
            </a:r>
          </a:p>
          <a:p>
            <a:pPr>
              <a:lnSpc>
                <a:spcPct val="107000"/>
              </a:lnSpc>
              <a:spcAft>
                <a:spcPts val="800"/>
              </a:spcAft>
            </a:pPr>
            <a:r>
              <a:rPr lang="en-US">
                <a:latin typeface="Arial Narrow" panose="020B0606020202030204" pitchFamily="34" charset="0"/>
                <a:ea typeface="Calibri" panose="020F0502020204030204" pitchFamily="34" charset="0"/>
                <a:cs typeface="Times New Roman" panose="02020603050405020304" pitchFamily="18" charset="0"/>
              </a:rPr>
              <a:t>5. Education &amp; Training </a:t>
            </a:r>
          </a:p>
          <a:p>
            <a:pPr>
              <a:lnSpc>
                <a:spcPct val="107000"/>
              </a:lnSpc>
              <a:spcAft>
                <a:spcPts val="800"/>
              </a:spcAft>
            </a:pPr>
            <a:r>
              <a:rPr lang="en-US">
                <a:latin typeface="Arial Narrow" panose="020B0606020202030204" pitchFamily="34" charset="0"/>
                <a:ea typeface="Calibri" panose="020F0502020204030204" pitchFamily="34" charset="0"/>
                <a:cs typeface="Times New Roman" panose="02020603050405020304" pitchFamily="18" charset="0"/>
              </a:rPr>
              <a:t>6. Energy </a:t>
            </a:r>
          </a:p>
          <a:p>
            <a:pPr>
              <a:lnSpc>
                <a:spcPct val="107000"/>
              </a:lnSpc>
              <a:spcAft>
                <a:spcPts val="800"/>
              </a:spcAft>
            </a:pPr>
            <a:r>
              <a:rPr lang="en-US">
                <a:latin typeface="Arial Narrow" panose="020B0606020202030204" pitchFamily="34" charset="0"/>
                <a:ea typeface="Calibri" panose="020F0502020204030204" pitchFamily="34" charset="0"/>
                <a:cs typeface="Times New Roman" panose="02020603050405020304" pitchFamily="18" charset="0"/>
              </a:rPr>
              <a:t>7. Finance </a:t>
            </a:r>
          </a:p>
          <a:p>
            <a:pPr>
              <a:lnSpc>
                <a:spcPct val="107000"/>
              </a:lnSpc>
              <a:spcAft>
                <a:spcPts val="800"/>
              </a:spcAft>
            </a:pPr>
            <a:r>
              <a:rPr lang="en-US">
                <a:latin typeface="Arial Narrow" panose="020B0606020202030204" pitchFamily="34" charset="0"/>
                <a:ea typeface="Calibri" panose="020F0502020204030204" pitchFamily="34" charset="0"/>
                <a:cs typeface="Times New Roman" panose="02020603050405020304" pitchFamily="18" charset="0"/>
              </a:rPr>
              <a:t>8. Government &amp; Public Administration </a:t>
            </a:r>
          </a:p>
          <a:p>
            <a:pPr>
              <a:lnSpc>
                <a:spcPct val="107000"/>
              </a:lnSpc>
              <a:spcAft>
                <a:spcPts val="800"/>
              </a:spcAft>
            </a:pPr>
            <a:r>
              <a:rPr lang="en-US">
                <a:latin typeface="Arial Narrow" panose="020B0606020202030204" pitchFamily="34" charset="0"/>
                <a:ea typeface="Calibri" panose="020F0502020204030204" pitchFamily="34" charset="0"/>
                <a:cs typeface="Times New Roman" panose="02020603050405020304" pitchFamily="18" charset="0"/>
              </a:rPr>
              <a:t>9. Health Science </a:t>
            </a:r>
          </a:p>
        </p:txBody>
      </p:sp>
      <p:sp>
        <p:nvSpPr>
          <p:cNvPr id="7" name="Rectangle 6">
            <a:extLst>
              <a:ext uri="{FF2B5EF4-FFF2-40B4-BE49-F238E27FC236}">
                <a16:creationId xmlns:a16="http://schemas.microsoft.com/office/drawing/2014/main" id="{3CCF45F3-E875-40D8-BF8A-8787D4B161A5}"/>
              </a:ext>
            </a:extLst>
          </p:cNvPr>
          <p:cNvSpPr/>
          <p:nvPr/>
        </p:nvSpPr>
        <p:spPr>
          <a:xfrm>
            <a:off x="4586588" y="3101899"/>
            <a:ext cx="4632960" cy="3181384"/>
          </a:xfrm>
          <a:prstGeom prst="rect">
            <a:avLst/>
          </a:prstGeom>
        </p:spPr>
        <p:txBody>
          <a:bodyPr wrap="square">
            <a:spAutoFit/>
          </a:bodyPr>
          <a:lstStyle/>
          <a:p>
            <a:pPr>
              <a:lnSpc>
                <a:spcPct val="107000"/>
              </a:lnSpc>
              <a:spcAft>
                <a:spcPts val="800"/>
              </a:spcAft>
            </a:pPr>
            <a:r>
              <a:rPr lang="en-US">
                <a:latin typeface="Arial Narrow" panose="020B0606020202030204" pitchFamily="34" charset="0"/>
                <a:ea typeface="Calibri" panose="020F0502020204030204" pitchFamily="34" charset="0"/>
                <a:cs typeface="Times New Roman" panose="02020603050405020304" pitchFamily="18" charset="0"/>
              </a:rPr>
              <a:t>10. Hospitality &amp; Tourism </a:t>
            </a:r>
          </a:p>
          <a:p>
            <a:pPr>
              <a:lnSpc>
                <a:spcPct val="107000"/>
              </a:lnSpc>
              <a:spcAft>
                <a:spcPts val="800"/>
              </a:spcAft>
            </a:pPr>
            <a:r>
              <a:rPr lang="en-US">
                <a:latin typeface="Arial Narrow" panose="020B0606020202030204" pitchFamily="34" charset="0"/>
                <a:ea typeface="Calibri" panose="020F0502020204030204" pitchFamily="34" charset="0"/>
                <a:cs typeface="Times New Roman" panose="02020603050405020304" pitchFamily="18" charset="0"/>
              </a:rPr>
              <a:t>11. Human Services </a:t>
            </a:r>
          </a:p>
          <a:p>
            <a:pPr>
              <a:lnSpc>
                <a:spcPct val="107000"/>
              </a:lnSpc>
              <a:spcAft>
                <a:spcPts val="800"/>
              </a:spcAft>
            </a:pPr>
            <a:r>
              <a:rPr lang="en-US">
                <a:latin typeface="Arial Narrow" panose="020B0606020202030204" pitchFamily="34" charset="0"/>
                <a:ea typeface="Calibri" panose="020F0502020204030204" pitchFamily="34" charset="0"/>
                <a:cs typeface="Times New Roman" panose="02020603050405020304" pitchFamily="18" charset="0"/>
              </a:rPr>
              <a:t>12. Information Technology </a:t>
            </a:r>
          </a:p>
          <a:p>
            <a:pPr>
              <a:lnSpc>
                <a:spcPct val="107000"/>
              </a:lnSpc>
              <a:spcAft>
                <a:spcPts val="800"/>
              </a:spcAft>
            </a:pPr>
            <a:r>
              <a:rPr lang="en-US">
                <a:latin typeface="Arial Narrow" panose="020B0606020202030204" pitchFamily="34" charset="0"/>
                <a:ea typeface="Calibri" panose="020F0502020204030204" pitchFamily="34" charset="0"/>
                <a:cs typeface="Times New Roman" panose="02020603050405020304" pitchFamily="18" charset="0"/>
              </a:rPr>
              <a:t>13. Law, Public Safety, Corrections &amp; Security </a:t>
            </a:r>
          </a:p>
          <a:p>
            <a:pPr>
              <a:lnSpc>
                <a:spcPct val="107000"/>
              </a:lnSpc>
              <a:spcAft>
                <a:spcPts val="800"/>
              </a:spcAft>
            </a:pPr>
            <a:r>
              <a:rPr lang="en-US">
                <a:latin typeface="Arial Narrow" panose="020B0606020202030204" pitchFamily="34" charset="0"/>
                <a:ea typeface="Calibri" panose="020F0502020204030204" pitchFamily="34" charset="0"/>
                <a:cs typeface="Times New Roman" panose="02020603050405020304" pitchFamily="18" charset="0"/>
              </a:rPr>
              <a:t>14. Manufacturing </a:t>
            </a:r>
          </a:p>
          <a:p>
            <a:pPr>
              <a:lnSpc>
                <a:spcPct val="107000"/>
              </a:lnSpc>
              <a:spcAft>
                <a:spcPts val="800"/>
              </a:spcAft>
            </a:pPr>
            <a:r>
              <a:rPr lang="en-US">
                <a:latin typeface="Arial Narrow" panose="020B0606020202030204" pitchFamily="34" charset="0"/>
                <a:ea typeface="Calibri" panose="020F0502020204030204" pitchFamily="34" charset="0"/>
                <a:cs typeface="Times New Roman" panose="02020603050405020304" pitchFamily="18" charset="0"/>
              </a:rPr>
              <a:t>15. Marketing </a:t>
            </a:r>
          </a:p>
          <a:p>
            <a:pPr>
              <a:lnSpc>
                <a:spcPct val="107000"/>
              </a:lnSpc>
              <a:spcAft>
                <a:spcPts val="800"/>
              </a:spcAft>
            </a:pPr>
            <a:r>
              <a:rPr lang="en-US">
                <a:latin typeface="Arial Narrow" panose="020B0606020202030204" pitchFamily="34" charset="0"/>
                <a:ea typeface="Calibri" panose="020F0502020204030204" pitchFamily="34" charset="0"/>
                <a:cs typeface="Times New Roman" panose="02020603050405020304" pitchFamily="18" charset="0"/>
              </a:rPr>
              <a:t>16. Science, Technology, Engineering &amp; Mathematics </a:t>
            </a:r>
          </a:p>
          <a:p>
            <a:pPr>
              <a:lnSpc>
                <a:spcPct val="107000"/>
              </a:lnSpc>
              <a:spcAft>
                <a:spcPts val="800"/>
              </a:spcAft>
            </a:pPr>
            <a:r>
              <a:rPr lang="en-US">
                <a:latin typeface="Arial Narrow" panose="020B0606020202030204" pitchFamily="34" charset="0"/>
                <a:ea typeface="Calibri" panose="020F0502020204030204" pitchFamily="34" charset="0"/>
                <a:cs typeface="Times New Roman" panose="02020603050405020304" pitchFamily="18" charset="0"/>
              </a:rPr>
              <a:t>17. Transportation, Distribution &amp; Logistics</a:t>
            </a:r>
          </a:p>
        </p:txBody>
      </p:sp>
      <p:sp>
        <p:nvSpPr>
          <p:cNvPr id="8" name="Title 1">
            <a:extLst>
              <a:ext uri="{FF2B5EF4-FFF2-40B4-BE49-F238E27FC236}">
                <a16:creationId xmlns:a16="http://schemas.microsoft.com/office/drawing/2014/main" id="{46806A30-2072-45A3-9776-047A4A873844}"/>
              </a:ext>
            </a:extLst>
          </p:cNvPr>
          <p:cNvSpPr txBox="1">
            <a:spLocks/>
          </p:cNvSpPr>
          <p:nvPr/>
        </p:nvSpPr>
        <p:spPr>
          <a:xfrm>
            <a:off x="41681" y="266106"/>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a:solidFill>
                  <a:srgbClr val="9900CC"/>
                </a:solidFill>
                <a:latin typeface="Papyrus" panose="03070502060502030205" pitchFamily="66" charset="0"/>
              </a:rPr>
              <a:t>How are you going to get there?</a:t>
            </a:r>
          </a:p>
        </p:txBody>
      </p:sp>
    </p:spTree>
    <p:extLst>
      <p:ext uri="{BB962C8B-B14F-4D97-AF65-F5344CB8AC3E}">
        <p14:creationId xmlns:p14="http://schemas.microsoft.com/office/powerpoint/2010/main" val="394403849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1.66667E-6 -7.40741E-7 L 1.66667E-6 -0.07222 " pathEditMode="relative" rAng="0" ptsTypes="AA">
                                      <p:cBhvr>
                                        <p:cTn id="6" dur="500" accel="50000" decel="50000" autoRev="1" fill="hold">
                                          <p:stCondLst>
                                            <p:cond delay="0"/>
                                          </p:stCondLst>
                                        </p:cTn>
                                        <p:tgtEl>
                                          <p:spTgt spid="8"/>
                                        </p:tgtEl>
                                        <p:attrNameLst>
                                          <p:attrName>ppt_x</p:attrName>
                                          <p:attrName>ppt_y</p:attrName>
                                        </p:attrNameLst>
                                      </p:cBhvr>
                                      <p:rCtr x="0" y="-3611"/>
                                    </p:animMotion>
                                    <p:animRot by="1500000">
                                      <p:cBhvr>
                                        <p:cTn id="7" dur="250" fill="hold">
                                          <p:stCondLst>
                                            <p:cond delay="0"/>
                                          </p:stCondLst>
                                        </p:cTn>
                                        <p:tgtEl>
                                          <p:spTgt spid="8"/>
                                        </p:tgtEl>
                                        <p:attrNameLst>
                                          <p:attrName>r</p:attrName>
                                        </p:attrNameLst>
                                      </p:cBhvr>
                                    </p:animRot>
                                    <p:animRot by="-1500000">
                                      <p:cBhvr>
                                        <p:cTn id="8" dur="250" fill="hold">
                                          <p:stCondLst>
                                            <p:cond delay="250"/>
                                          </p:stCondLst>
                                        </p:cTn>
                                        <p:tgtEl>
                                          <p:spTgt spid="8"/>
                                        </p:tgtEl>
                                        <p:attrNameLst>
                                          <p:attrName>r</p:attrName>
                                        </p:attrNameLst>
                                      </p:cBhvr>
                                    </p:animRot>
                                    <p:animRot by="-1500000">
                                      <p:cBhvr>
                                        <p:cTn id="9" dur="250" fill="hold">
                                          <p:stCondLst>
                                            <p:cond delay="500"/>
                                          </p:stCondLst>
                                        </p:cTn>
                                        <p:tgtEl>
                                          <p:spTgt spid="8"/>
                                        </p:tgtEl>
                                        <p:attrNameLst>
                                          <p:attrName>r</p:attrName>
                                        </p:attrNameLst>
                                      </p:cBhvr>
                                    </p:animRot>
                                    <p:animRot by="1500000">
                                      <p:cBhvr>
                                        <p:cTn id="10" dur="250" fill="hold">
                                          <p:stCondLst>
                                            <p:cond delay="750"/>
                                          </p:stCondLst>
                                        </p:cTn>
                                        <p:tgtEl>
                                          <p:spTgt spid="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anim calcmode="lin" valueType="num">
                                      <p:cBhvr>
                                        <p:cTn id="16"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90735" y="6283283"/>
            <a:ext cx="3058310" cy="523220"/>
          </a:xfrm>
          <a:prstGeom prst="rect">
            <a:avLst/>
          </a:prstGeom>
        </p:spPr>
        <p:txBody>
          <a:bodyPr wrap="square">
            <a:spAutoFit/>
          </a:bodyPr>
          <a:lstStyle/>
          <a:p>
            <a:r>
              <a:rPr lang="en-US" sz="1400">
                <a:latin typeface="Comic Sans MS"/>
              </a:rPr>
              <a:t>Brandy K. Nicholson, LPC NCC RPT</a:t>
            </a:r>
          </a:p>
          <a:p>
            <a:r>
              <a:rPr lang="en-US" sz="1400">
                <a:latin typeface="Comic Sans MS"/>
              </a:rPr>
              <a:t>School Counselor, HCES 2020</a:t>
            </a:r>
            <a:endParaRPr lang="en-US" sz="1400">
              <a:latin typeface="Comic Sans MS" panose="030F0702030302020204" pitchFamily="66" charset="0"/>
            </a:endParaRPr>
          </a:p>
        </p:txBody>
      </p:sp>
      <p:sp>
        <p:nvSpPr>
          <p:cNvPr id="8" name="Title 1">
            <a:extLst>
              <a:ext uri="{FF2B5EF4-FFF2-40B4-BE49-F238E27FC236}">
                <a16:creationId xmlns:a16="http://schemas.microsoft.com/office/drawing/2014/main" id="{46806A30-2072-45A3-9776-047A4A873844}"/>
              </a:ext>
            </a:extLst>
          </p:cNvPr>
          <p:cNvSpPr txBox="1">
            <a:spLocks/>
          </p:cNvSpPr>
          <p:nvPr/>
        </p:nvSpPr>
        <p:spPr>
          <a:xfrm>
            <a:off x="41681" y="266106"/>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a:solidFill>
                  <a:srgbClr val="9900CC"/>
                </a:solidFill>
                <a:latin typeface="Papyrus" panose="03070502060502030205" pitchFamily="66" charset="0"/>
              </a:rPr>
              <a:t>How are you going to get there?</a:t>
            </a:r>
          </a:p>
        </p:txBody>
      </p:sp>
      <p:sp>
        <p:nvSpPr>
          <p:cNvPr id="2" name="Rectangle 1">
            <a:extLst>
              <a:ext uri="{FF2B5EF4-FFF2-40B4-BE49-F238E27FC236}">
                <a16:creationId xmlns:a16="http://schemas.microsoft.com/office/drawing/2014/main" id="{CAEB663A-D906-4E27-93AD-5464CFF4A5C4}"/>
              </a:ext>
            </a:extLst>
          </p:cNvPr>
          <p:cNvSpPr/>
          <p:nvPr/>
        </p:nvSpPr>
        <p:spPr>
          <a:xfrm>
            <a:off x="1582614" y="2246497"/>
            <a:ext cx="6096000" cy="2365006"/>
          </a:xfrm>
          <a:prstGeom prst="rect">
            <a:avLst/>
          </a:prstGeom>
        </p:spPr>
        <p:txBody>
          <a:bodyPr>
            <a:spAutoFit/>
          </a:bodyPr>
          <a:lstStyle/>
          <a:p>
            <a:pPr marL="742950" marR="0" lvl="1" indent="-285750">
              <a:lnSpc>
                <a:spcPct val="115000"/>
              </a:lnSpc>
              <a:spcBef>
                <a:spcPts val="0"/>
              </a:spcBef>
              <a:spcAft>
                <a:spcPts val="0"/>
              </a:spcAft>
              <a:buFont typeface="Symbol" panose="05050102010706020507" pitchFamily="18" charset="2"/>
              <a:buChar char=""/>
              <a:tabLst>
                <a:tab pos="800100" algn="l"/>
              </a:tabLst>
            </a:pPr>
            <a:r>
              <a:rPr lang="en-US" sz="1200">
                <a:latin typeface="Arial Narrow" panose="020B0606020202030204" pitchFamily="34" charset="0"/>
                <a:ea typeface="Calibri" panose="020F0502020204030204" pitchFamily="34" charset="0"/>
                <a:cs typeface="Times New Roman" panose="02020603050405020304" pitchFamily="18" charset="0"/>
              </a:rPr>
              <a:t>3 clusters for 3</a:t>
            </a:r>
            <a:r>
              <a:rPr lang="en-US" sz="1200" baseline="30000">
                <a:latin typeface="Arial Narrow" panose="020B0606020202030204" pitchFamily="34" charset="0"/>
                <a:ea typeface="Calibri" panose="020F0502020204030204" pitchFamily="34" charset="0"/>
                <a:cs typeface="Times New Roman" panose="02020603050405020304" pitchFamily="18" charset="0"/>
              </a:rPr>
              <a:t>rd</a:t>
            </a:r>
            <a:r>
              <a:rPr lang="en-US" sz="1200">
                <a:latin typeface="Arial Narrow" panose="020B0606020202030204" pitchFamily="34" charset="0"/>
                <a:ea typeface="Calibri" panose="020F0502020204030204" pitchFamily="34" charset="0"/>
                <a:cs typeface="Times New Roman" panose="02020603050405020304" pitchFamily="18" charset="0"/>
              </a:rPr>
              <a:t> grade </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tabLst>
                <a:tab pos="1371600" algn="l"/>
              </a:tabLst>
            </a:pPr>
            <a:r>
              <a:rPr lang="en-US" sz="1200">
                <a:latin typeface="Arial Narrow" panose="020B0606020202030204" pitchFamily="34" charset="0"/>
                <a:ea typeface="Calibri" panose="020F0502020204030204" pitchFamily="34" charset="0"/>
                <a:cs typeface="Times New Roman" panose="02020603050405020304" pitchFamily="18" charset="0"/>
              </a:rPr>
              <a:t>Hospitality &amp; Tourism </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Font typeface="Wingdings" panose="05000000000000000000" pitchFamily="2" charset="2"/>
              <a:buChar char=""/>
              <a:tabLst>
                <a:tab pos="1828800" algn="l"/>
              </a:tabLst>
            </a:pPr>
            <a:r>
              <a:rPr lang="en-US" sz="900">
                <a:solidFill>
                  <a:srgbClr val="333333"/>
                </a:solidFill>
                <a:latin typeface="Arial" panose="020B0604020202020204" pitchFamily="34" charset="0"/>
                <a:ea typeface="Calibri" panose="020F0502020204030204" pitchFamily="34" charset="0"/>
                <a:cs typeface="Times New Roman" panose="02020603050405020304" pitchFamily="18" charset="0"/>
              </a:rPr>
              <a:t>In the Hospitality and Tourism cluster, you could work in a restaurant, hotel, sports arena, or travel agency. You might manage operations of a college cafeteria. Or you might guide high school students on a trip to Spain. Or you might rent equipment at a recreation center.</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tabLst>
                <a:tab pos="1371600" algn="l"/>
              </a:tabLst>
            </a:pPr>
            <a:r>
              <a:rPr lang="en-US" sz="1200">
                <a:latin typeface="Arial Narrow" panose="020B0606020202030204" pitchFamily="34" charset="0"/>
                <a:ea typeface="Calibri" panose="020F0502020204030204" pitchFamily="34" charset="0"/>
                <a:cs typeface="Times New Roman" panose="02020603050405020304" pitchFamily="18" charset="0"/>
              </a:rPr>
              <a:t>Human Services </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Font typeface="Wingdings" panose="05000000000000000000" pitchFamily="2" charset="2"/>
              <a:buChar char=""/>
              <a:tabLst>
                <a:tab pos="1828800" algn="l"/>
              </a:tabLst>
            </a:pPr>
            <a:r>
              <a:rPr lang="en-US" sz="900">
                <a:solidFill>
                  <a:srgbClr val="333333"/>
                </a:solidFill>
                <a:latin typeface="Arial" panose="020B0604020202020204" pitchFamily="34" charset="0"/>
                <a:ea typeface="Calibri" panose="020F0502020204030204" pitchFamily="34" charset="0"/>
                <a:cs typeface="Times New Roman" panose="02020603050405020304" pitchFamily="18" charset="0"/>
              </a:rPr>
              <a:t>In the Human Services cluster, you would work with individuals and families to meet their personal needs.</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tabLst>
                <a:tab pos="1371600" algn="l"/>
              </a:tabLst>
            </a:pPr>
            <a:r>
              <a:rPr lang="en-US" sz="1200">
                <a:latin typeface="Arial Narrow" panose="020B0606020202030204" pitchFamily="34" charset="0"/>
                <a:ea typeface="Calibri" panose="020F0502020204030204" pitchFamily="34" charset="0"/>
                <a:cs typeface="Times New Roman" panose="02020603050405020304" pitchFamily="18" charset="0"/>
              </a:rPr>
              <a:t>Energy </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Font typeface="Wingdings" panose="05000000000000000000" pitchFamily="2" charset="2"/>
              <a:buChar char=""/>
              <a:tabLst>
                <a:tab pos="1828800" algn="l"/>
              </a:tabLst>
            </a:pPr>
            <a:r>
              <a:rPr lang="en-US" sz="900">
                <a:solidFill>
                  <a:srgbClr val="333333"/>
                </a:solidFill>
                <a:latin typeface="Arial" panose="020B0604020202020204" pitchFamily="34" charset="0"/>
                <a:ea typeface="Calibri" panose="020F0502020204030204" pitchFamily="34" charset="0"/>
                <a:cs typeface="Times New Roman" panose="02020603050405020304" pitchFamily="18" charset="0"/>
              </a:rPr>
              <a:t>If you choose to work in the Energy cluster, you might be involved in the generating and distribution of energy for public consumption. Or, you might work in the development and planning of traditional and alternative forms of energy.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95859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1.66667E-6 -7.40741E-7 L 1.66667E-6 -0.07222 " pathEditMode="relative" rAng="0" ptsTypes="AA">
                                      <p:cBhvr>
                                        <p:cTn id="6" dur="500" accel="50000" decel="50000" autoRev="1" fill="hold">
                                          <p:stCondLst>
                                            <p:cond delay="0"/>
                                          </p:stCondLst>
                                        </p:cTn>
                                        <p:tgtEl>
                                          <p:spTgt spid="8"/>
                                        </p:tgtEl>
                                        <p:attrNameLst>
                                          <p:attrName>ppt_x</p:attrName>
                                          <p:attrName>ppt_y</p:attrName>
                                        </p:attrNameLst>
                                      </p:cBhvr>
                                      <p:rCtr x="0" y="-3611"/>
                                    </p:animMotion>
                                    <p:animRot by="1500000">
                                      <p:cBhvr>
                                        <p:cTn id="7" dur="250" fill="hold">
                                          <p:stCondLst>
                                            <p:cond delay="0"/>
                                          </p:stCondLst>
                                        </p:cTn>
                                        <p:tgtEl>
                                          <p:spTgt spid="8"/>
                                        </p:tgtEl>
                                        <p:attrNameLst>
                                          <p:attrName>r</p:attrName>
                                        </p:attrNameLst>
                                      </p:cBhvr>
                                    </p:animRot>
                                    <p:animRot by="-1500000">
                                      <p:cBhvr>
                                        <p:cTn id="8" dur="250" fill="hold">
                                          <p:stCondLst>
                                            <p:cond delay="250"/>
                                          </p:stCondLst>
                                        </p:cTn>
                                        <p:tgtEl>
                                          <p:spTgt spid="8"/>
                                        </p:tgtEl>
                                        <p:attrNameLst>
                                          <p:attrName>r</p:attrName>
                                        </p:attrNameLst>
                                      </p:cBhvr>
                                    </p:animRot>
                                    <p:animRot by="-1500000">
                                      <p:cBhvr>
                                        <p:cTn id="9" dur="250" fill="hold">
                                          <p:stCondLst>
                                            <p:cond delay="500"/>
                                          </p:stCondLst>
                                        </p:cTn>
                                        <p:tgtEl>
                                          <p:spTgt spid="8"/>
                                        </p:tgtEl>
                                        <p:attrNameLst>
                                          <p:attrName>r</p:attrName>
                                        </p:attrNameLst>
                                      </p:cBhvr>
                                    </p:animRot>
                                    <p:animRot by="1500000">
                                      <p:cBhvr>
                                        <p:cTn id="10" dur="250" fill="hold">
                                          <p:stCondLst>
                                            <p:cond delay="75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1047</Words>
  <Application>Microsoft Office PowerPoint</Application>
  <PresentationFormat>Widescreen</PresentationFormat>
  <Paragraphs>104</Paragraphs>
  <Slides>12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Arial</vt:lpstr>
      <vt:lpstr>Arial Narrow</vt:lpstr>
      <vt:lpstr>Calibri</vt:lpstr>
      <vt:lpstr>Comic Sans MS</vt:lpstr>
      <vt:lpstr>Courier New</vt:lpstr>
      <vt:lpstr>Papyrus</vt:lpstr>
      <vt:lpstr>Symbol</vt:lpstr>
      <vt:lpstr>Times New Roman</vt:lpstr>
      <vt:lpstr>Trebuchet MS</vt:lpstr>
      <vt:lpstr>Wingdings</vt:lpstr>
      <vt:lpstr>Wingdings 3</vt:lpstr>
      <vt:lpstr>Facet</vt:lpstr>
      <vt:lpstr>PowerPoint Presentation</vt:lpstr>
      <vt:lpstr>What is the “right” career for you?</vt:lpstr>
      <vt:lpstr>PowerPoint Presentation</vt:lpstr>
      <vt:lpstr>What is RIASEC?</vt:lpstr>
      <vt:lpstr>Start your assessment . . .</vt:lpstr>
      <vt:lpstr>Save your assessment . .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Brandy K Nicholson</dc:creator>
  <cp:lastModifiedBy>Brandy Nicholson</cp:lastModifiedBy>
  <cp:revision>1</cp:revision>
  <dcterms:created xsi:type="dcterms:W3CDTF">2018-01-16T00:47:38Z</dcterms:created>
  <dcterms:modified xsi:type="dcterms:W3CDTF">2020-03-24T16:13:49Z</dcterms:modified>
</cp:coreProperties>
</file>